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handoutMasterIdLst>
    <p:handoutMasterId r:id="rId31"/>
  </p:handoutMasterIdLst>
  <p:sldIdLst>
    <p:sldId id="284" r:id="rId2"/>
    <p:sldId id="325" r:id="rId3"/>
    <p:sldId id="310" r:id="rId4"/>
    <p:sldId id="315" r:id="rId5"/>
    <p:sldId id="293" r:id="rId6"/>
    <p:sldId id="270" r:id="rId7"/>
    <p:sldId id="311" r:id="rId8"/>
    <p:sldId id="312" r:id="rId9"/>
    <p:sldId id="313" r:id="rId10"/>
    <p:sldId id="316" r:id="rId11"/>
    <p:sldId id="295" r:id="rId12"/>
    <p:sldId id="317" r:id="rId13"/>
    <p:sldId id="318" r:id="rId14"/>
    <p:sldId id="319" r:id="rId15"/>
    <p:sldId id="320" r:id="rId16"/>
    <p:sldId id="321" r:id="rId17"/>
    <p:sldId id="322" r:id="rId18"/>
    <p:sldId id="323" r:id="rId19"/>
    <p:sldId id="324" r:id="rId20"/>
    <p:sldId id="326" r:id="rId21"/>
    <p:sldId id="332" r:id="rId22"/>
    <p:sldId id="327" r:id="rId23"/>
    <p:sldId id="328" r:id="rId24"/>
    <p:sldId id="329" r:id="rId25"/>
    <p:sldId id="333" r:id="rId26"/>
    <p:sldId id="330" r:id="rId27"/>
    <p:sldId id="331" r:id="rId28"/>
    <p:sldId id="281" r:id="rId29"/>
    <p:sldId id="304"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43A"/>
    <a:srgbClr val="0099AA"/>
    <a:srgbClr val="000000"/>
    <a:srgbClr val="02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5" d="100"/>
          <a:sy n="85" d="100"/>
        </p:scale>
        <p:origin x="138"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354DBFD-58ED-4369-8C4D-8A072586E80D}" type="datetimeFigureOut">
              <a:rPr lang="en-US" smtClean="0"/>
              <a:t>7/8/2020</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6D950E5-F3A2-4911-867D-BAF44EAF2019}" type="slidenum">
              <a:rPr lang="en-US" smtClean="0"/>
              <a:t>‹#›</a:t>
            </a:fld>
            <a:endParaRPr lang="en-US" dirty="0"/>
          </a:p>
        </p:txBody>
      </p:sp>
    </p:spTree>
    <p:extLst>
      <p:ext uri="{BB962C8B-B14F-4D97-AF65-F5344CB8AC3E}">
        <p14:creationId xmlns:p14="http://schemas.microsoft.com/office/powerpoint/2010/main" val="195539636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7/8/2020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transition>
    <p:cut/>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oard/Team Photo Layout">
    <p:spTree>
      <p:nvGrpSpPr>
        <p:cNvPr id="1" name=""/>
        <p:cNvGrpSpPr/>
        <p:nvPr/>
      </p:nvGrpSpPr>
      <p:grpSpPr>
        <a:xfrm>
          <a:off x="0" y="0"/>
          <a:ext cx="0" cy="0"/>
          <a:chOff x="0" y="0"/>
          <a:chExt cx="0" cy="0"/>
        </a:xfrm>
      </p:grpSpPr>
      <p:sp>
        <p:nvSpPr>
          <p:cNvPr id="18" name="Rectangle 17"/>
          <p:cNvSpPr/>
          <p:nvPr/>
        </p:nvSpPr>
        <p:spPr>
          <a:xfrm>
            <a:off x="3048" y="4076700"/>
            <a:ext cx="12188952" cy="2827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3048" y="0"/>
            <a:ext cx="12188952" cy="766572"/>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766572"/>
            <a:ext cx="12188952" cy="3310128"/>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53924" y="4259581"/>
            <a:ext cx="11887200" cy="147370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7/8/2020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813" y="6053328"/>
            <a:ext cx="685800" cy="685800"/>
          </a:xfrm>
          <a:prstGeom prst="rect">
            <a:avLst/>
          </a:prstGeom>
        </p:spPr>
      </p:pic>
    </p:spTree>
    <p:extLst>
      <p:ext uri="{BB962C8B-B14F-4D97-AF65-F5344CB8AC3E}">
        <p14:creationId xmlns:p14="http://schemas.microsoft.com/office/powerpoint/2010/main" val="2736400107"/>
      </p:ext>
    </p:extLst>
  </p:cSld>
  <p:clrMapOvr>
    <a:masterClrMapping/>
  </p:clrMapOvr>
  <p:transition>
    <p:cut/>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7/8/2020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478" y="6053328"/>
            <a:ext cx="685135" cy="685800"/>
          </a:xfrm>
          <a:prstGeom prst="rect">
            <a:avLst/>
          </a:prstGeom>
        </p:spPr>
      </p:pic>
    </p:spTree>
  </p:cSld>
  <p:clrMapOvr>
    <a:masterClrMapping/>
  </p:clrMapOvr>
  <p:transition>
    <p:cut/>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7/8/2020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412478" y="6053328"/>
            <a:ext cx="685135" cy="685800"/>
          </a:xfrm>
          <a:prstGeom prst="rect">
            <a:avLst/>
          </a:prstGeom>
        </p:spPr>
      </p:pic>
    </p:spTree>
  </p:cSld>
  <p:clrMapOvr>
    <a:masterClrMapping/>
  </p:clrMapOvr>
  <p:transition>
    <p:cut/>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7/8/2020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478" y="6053328"/>
            <a:ext cx="685135" cy="685800"/>
          </a:xfrm>
          <a:prstGeom prst="rect">
            <a:avLst/>
          </a:prstGeom>
        </p:spPr>
      </p:pic>
    </p:spTree>
  </p:cSld>
  <p:clrMapOvr>
    <a:masterClrMapping/>
  </p:clrMapOvr>
  <p:transition>
    <p:cut/>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7/8/2020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transition>
    <p:cut/>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7/8/2020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478" y="6053328"/>
            <a:ext cx="685135" cy="685800"/>
          </a:xfrm>
          <a:prstGeom prst="rect">
            <a:avLst/>
          </a:prstGeom>
        </p:spPr>
      </p:pic>
    </p:spTree>
  </p:cSld>
  <p:clrMapOvr>
    <a:masterClrMapping/>
  </p:clrMapOvr>
  <p:transition>
    <p:cut/>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7/8/2020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478" y="6053328"/>
            <a:ext cx="685135" cy="685800"/>
          </a:xfrm>
          <a:prstGeom prst="rect">
            <a:avLst/>
          </a:prstGeom>
        </p:spPr>
      </p:pic>
    </p:spTree>
  </p:cSld>
  <p:clrMapOvr>
    <a:masterClrMapping/>
  </p:clrMapOvr>
  <p:transition>
    <p:cut/>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7/8/2020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478" y="6053328"/>
            <a:ext cx="685135" cy="685800"/>
          </a:xfrm>
          <a:prstGeom prst="rect">
            <a:avLst/>
          </a:prstGeom>
        </p:spPr>
      </p:pic>
    </p:spTree>
  </p:cSld>
  <p:clrMapOvr>
    <a:masterClrMapping/>
  </p:clrMapOvr>
  <p:transition>
    <p:cut/>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7/8/2020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478" y="6053328"/>
            <a:ext cx="685135" cy="685800"/>
          </a:xfrm>
          <a:prstGeom prst="rect">
            <a:avLst/>
          </a:prstGeom>
        </p:spPr>
      </p:pic>
    </p:spTree>
  </p:cSld>
  <p:clrMapOvr>
    <a:masterClrMapping/>
  </p:clrMapOvr>
  <p:transition>
    <p:cut/>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7/8/2020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813" y="6053328"/>
            <a:ext cx="685800" cy="685800"/>
          </a:xfrm>
          <a:prstGeom prst="rect">
            <a:avLst/>
          </a:prstGeom>
        </p:spPr>
      </p:pic>
    </p:spTree>
  </p:cSld>
  <p:clrMapOvr>
    <a:masterClrMapping/>
  </p:clrMapOvr>
  <p:transition>
    <p:cut/>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7/8/2020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813" y="6053328"/>
            <a:ext cx="685800" cy="685800"/>
          </a:xfrm>
          <a:prstGeom prst="rect">
            <a:avLst/>
          </a:prstGeom>
        </p:spPr>
      </p:pic>
    </p:spTree>
  </p:cSld>
  <p:clrMapOvr>
    <a:masterClrMapping/>
  </p:clrMapOvr>
  <p:transition>
    <p:cut/>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9" r:id="rId10"/>
    <p:sldLayoutId id="2147483706" r:id="rId11"/>
    <p:sldLayoutId id="2147483707" r:id="rId12"/>
  </p:sldLayoutIdLst>
  <p:transition>
    <p:cut/>
  </p:transition>
  <p:timing>
    <p:tnLst>
      <p:par>
        <p:cTn id="1" dur="indefinite" restart="never" nodeType="tmRoot"/>
      </p:par>
    </p:tnLst>
  </p:timing>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F99D20"/>
        </a:buClr>
        <a:buFont typeface="Arial" panose="020B0604020202020204" pitchFamily="34" charset="0"/>
        <a:buChar char="•"/>
        <a:defRPr sz="1800" kern="1200">
          <a:solidFill>
            <a:srgbClr val="0099AA"/>
          </a:solidFill>
          <a:latin typeface="+mn-lt"/>
          <a:ea typeface="+mn-ea"/>
          <a:cs typeface="+mn-cs"/>
        </a:defRPr>
      </a:lvl1pPr>
      <a:lvl2pPr marL="457200" indent="-228600" algn="l" defTabSz="914400" rtl="0" eaLnBrk="1" latinLnBrk="0" hangingPunct="1">
        <a:lnSpc>
          <a:spcPct val="100000"/>
        </a:lnSpc>
        <a:spcBef>
          <a:spcPts val="1000"/>
        </a:spcBef>
        <a:buClr>
          <a:srgbClr val="F99D20"/>
        </a:buClr>
        <a:buFont typeface="Arial" panose="020B0604020202020204" pitchFamily="34" charset="0"/>
        <a:buChar char="•"/>
        <a:defRPr sz="1600" kern="1200">
          <a:solidFill>
            <a:srgbClr val="0099AA"/>
          </a:solidFill>
          <a:latin typeface="+mn-lt"/>
          <a:ea typeface="+mn-ea"/>
          <a:cs typeface="+mn-cs"/>
        </a:defRPr>
      </a:lvl2pPr>
      <a:lvl3pPr marL="685800" indent="-228600" algn="l" defTabSz="914400" rtl="0" eaLnBrk="1" latinLnBrk="0" hangingPunct="1">
        <a:lnSpc>
          <a:spcPct val="100000"/>
        </a:lnSpc>
        <a:spcBef>
          <a:spcPts val="1000"/>
        </a:spcBef>
        <a:buClr>
          <a:srgbClr val="F99D20"/>
        </a:buClr>
        <a:buFont typeface="Arial" panose="020B0604020202020204" pitchFamily="34" charset="0"/>
        <a:buChar char="•"/>
        <a:defRPr sz="1600" kern="1200">
          <a:solidFill>
            <a:srgbClr val="0099AA"/>
          </a:solidFill>
          <a:latin typeface="+mn-lt"/>
          <a:ea typeface="+mn-ea"/>
          <a:cs typeface="+mn-cs"/>
        </a:defRPr>
      </a:lvl3pPr>
      <a:lvl4pPr marL="914400" indent="-228600" algn="l" defTabSz="914400" rtl="0" eaLnBrk="1" latinLnBrk="0" hangingPunct="1">
        <a:lnSpc>
          <a:spcPct val="100000"/>
        </a:lnSpc>
        <a:spcBef>
          <a:spcPts val="1000"/>
        </a:spcBef>
        <a:buClr>
          <a:srgbClr val="F99D20"/>
        </a:buClr>
        <a:buFont typeface="Arial" panose="020B0604020202020204" pitchFamily="34" charset="0"/>
        <a:buChar char="•"/>
        <a:defRPr sz="1600" kern="1200">
          <a:solidFill>
            <a:srgbClr val="0099AA"/>
          </a:solidFill>
          <a:latin typeface="+mn-lt"/>
          <a:ea typeface="+mn-ea"/>
          <a:cs typeface="+mn-cs"/>
        </a:defRPr>
      </a:lvl4pPr>
      <a:lvl5pPr marL="1143000" indent="-228600" algn="l" defTabSz="914400" rtl="0" eaLnBrk="1" latinLnBrk="0" hangingPunct="1">
        <a:lnSpc>
          <a:spcPct val="100000"/>
        </a:lnSpc>
        <a:spcBef>
          <a:spcPts val="1000"/>
        </a:spcBef>
        <a:buClr>
          <a:srgbClr val="F99D20"/>
        </a:buClr>
        <a:buFont typeface="Arial" panose="020B0604020202020204" pitchFamily="34" charset="0"/>
        <a:buChar char="•"/>
        <a:defRPr sz="1600" kern="1200">
          <a:solidFill>
            <a:srgbClr val="0099AA"/>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jp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 name="TextBox 5"/>
          <p:cNvSpPr txBox="1"/>
          <p:nvPr/>
        </p:nvSpPr>
        <p:spPr>
          <a:xfrm>
            <a:off x="-124692" y="5398619"/>
            <a:ext cx="12402589" cy="830997"/>
          </a:xfrm>
          <a:prstGeom prst="rect">
            <a:avLst/>
          </a:prstGeom>
          <a:solidFill>
            <a:srgbClr val="000000">
              <a:alpha val="8000"/>
            </a:srgbClr>
          </a:solidFill>
          <a:effectLst>
            <a:softEdge rad="63500"/>
          </a:effectLst>
        </p:spPr>
        <p:txBody>
          <a:bodyPr wrap="square" rtlCol="0">
            <a:spAutoFit/>
          </a:bodyPr>
          <a:lstStyle/>
          <a:p>
            <a:pPr algn="ctr"/>
            <a:r>
              <a:rPr lang="en-US" sz="4800" b="1" dirty="0" smtClean="0">
                <a:effectLst>
                  <a:outerShdw blurRad="38100" dist="38100" dir="2700000" algn="tl">
                    <a:srgbClr val="000000">
                      <a:alpha val="43137"/>
                    </a:srgbClr>
                  </a:outerShdw>
                </a:effectLst>
                <a:latin typeface="+mj-lt"/>
              </a:rPr>
              <a:t>YOUR COMMUNITY FOUNDATION</a:t>
            </a:r>
            <a:endParaRPr lang="en-US" sz="4800" b="1" dirty="0">
              <a:effectLst>
                <a:outerShdw blurRad="38100" dist="38100" dir="2700000" algn="tl">
                  <a:srgbClr val="000000">
                    <a:alpha val="43137"/>
                  </a:srgbClr>
                </a:outerShdw>
              </a:effectLst>
              <a:latin typeface="+mj-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732" y="422529"/>
            <a:ext cx="3764550" cy="1357940"/>
          </a:xfrm>
          <a:prstGeom prst="rect">
            <a:avLst/>
          </a:prstGeom>
        </p:spPr>
      </p:pic>
    </p:spTree>
    <p:extLst>
      <p:ext uri="{BB962C8B-B14F-4D97-AF65-F5344CB8AC3E}">
        <p14:creationId xmlns:p14="http://schemas.microsoft.com/office/powerpoint/2010/main" val="782103463"/>
      </p:ext>
    </p:extLst>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2941676"/>
            <a:ext cx="12192000" cy="1412609"/>
          </a:xfrm>
        </p:spPr>
        <p:txBody>
          <a:bodyPr>
            <a:noAutofit/>
          </a:bodyPr>
          <a:lstStyle/>
          <a:p>
            <a:pPr algn="ctr"/>
            <a:r>
              <a:rPr lang="en-US" sz="7200" b="1" dirty="0">
                <a:latin typeface="+mj-lt"/>
              </a:rPr>
              <a:t>Let’s talk GHCF </a:t>
            </a:r>
            <a:r>
              <a:rPr lang="en-US" sz="7200" b="1" dirty="0" smtClean="0">
                <a:latin typeface="+mj-lt"/>
              </a:rPr>
              <a:t>Grantmaking</a:t>
            </a:r>
            <a:endParaRPr lang="en-US" sz="7200" b="1" dirty="0">
              <a:latin typeface="+mj-lt"/>
            </a:endParaRPr>
          </a:p>
        </p:txBody>
      </p:sp>
    </p:spTree>
    <p:extLst>
      <p:ext uri="{BB962C8B-B14F-4D97-AF65-F5344CB8AC3E}">
        <p14:creationId xmlns:p14="http://schemas.microsoft.com/office/powerpoint/2010/main" val="392283983"/>
      </p:ext>
    </p:extLst>
  </p:cSld>
  <p:clrMapOvr>
    <a:masterClrMapping/>
  </p:clrMapOvr>
  <p:transition>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29595"/>
            <a:ext cx="12192000" cy="707886"/>
          </a:xfrm>
          <a:prstGeom prst="rect">
            <a:avLst/>
          </a:prstGeom>
          <a:noFill/>
          <a:effectLst>
            <a:softEdge rad="50800"/>
          </a:effectLst>
        </p:spPr>
        <p:txBody>
          <a:bodyPr wrap="square" rtlCol="0">
            <a:spAutoFit/>
          </a:bodyPr>
          <a:lstStyle/>
          <a:p>
            <a:pPr algn="ctr"/>
            <a:r>
              <a:rPr lang="en-US" sz="4000" b="1" dirty="0">
                <a:solidFill>
                  <a:srgbClr val="0099AA"/>
                </a:solidFill>
                <a:latin typeface="+mj-lt"/>
              </a:rPr>
              <a:t>2020 </a:t>
            </a:r>
            <a:r>
              <a:rPr lang="en-US" sz="4000" b="1" dirty="0" smtClean="0">
                <a:solidFill>
                  <a:srgbClr val="0099AA"/>
                </a:solidFill>
                <a:latin typeface="+mj-lt"/>
              </a:rPr>
              <a:t>GHCF </a:t>
            </a:r>
            <a:r>
              <a:rPr lang="en-US" sz="4000" b="1" dirty="0">
                <a:solidFill>
                  <a:srgbClr val="0099AA"/>
                </a:solidFill>
                <a:latin typeface="+mj-lt"/>
              </a:rPr>
              <a:t>ADVISORY COMMITTEE</a:t>
            </a:r>
          </a:p>
        </p:txBody>
      </p:sp>
      <p:sp>
        <p:nvSpPr>
          <p:cNvPr id="2" name="TextBox 1"/>
          <p:cNvSpPr txBox="1"/>
          <p:nvPr/>
        </p:nvSpPr>
        <p:spPr>
          <a:xfrm>
            <a:off x="1400140" y="1412806"/>
            <a:ext cx="4328820" cy="4580741"/>
          </a:xfrm>
          <a:prstGeom prst="rect">
            <a:avLst/>
          </a:prstGeom>
          <a:noFill/>
        </p:spPr>
        <p:txBody>
          <a:bodyPr wrap="square" numCol="1" rtlCol="0">
            <a:spAutoFit/>
          </a:bodyPr>
          <a:lstStyle/>
          <a:p>
            <a:pPr marL="285750" indent="-285750">
              <a:lnSpc>
                <a:spcPts val="3500"/>
              </a:lnSpc>
              <a:buClr>
                <a:schemeClr val="accent2"/>
              </a:buClr>
              <a:buFont typeface="Arial" panose="020B0604020202020204" pitchFamily="34" charset="0"/>
              <a:buChar char="•"/>
            </a:pPr>
            <a:r>
              <a:rPr lang="en-US" sz="2300" dirty="0" smtClean="0"/>
              <a:t>Richard D. Spiegelman- Chair</a:t>
            </a:r>
          </a:p>
          <a:p>
            <a:pPr marL="285750" indent="-285750">
              <a:lnSpc>
                <a:spcPts val="3500"/>
              </a:lnSpc>
              <a:buClr>
                <a:schemeClr val="accent2"/>
              </a:buClr>
              <a:buFont typeface="Arial" panose="020B0604020202020204" pitchFamily="34" charset="0"/>
              <a:buChar char="•"/>
            </a:pPr>
            <a:r>
              <a:rPr lang="en-US" sz="2300" dirty="0" smtClean="0"/>
              <a:t>Devin Q. Langan</a:t>
            </a:r>
          </a:p>
          <a:p>
            <a:pPr marL="285750" indent="-285750">
              <a:lnSpc>
                <a:spcPts val="3500"/>
              </a:lnSpc>
              <a:buClr>
                <a:schemeClr val="accent2"/>
              </a:buClr>
              <a:buFont typeface="Arial" panose="020B0604020202020204" pitchFamily="34" charset="0"/>
              <a:buChar char="•"/>
            </a:pPr>
            <a:r>
              <a:rPr lang="en-US" sz="2300" dirty="0" smtClean="0"/>
              <a:t>Renee Lieux</a:t>
            </a:r>
          </a:p>
          <a:p>
            <a:pPr marL="285750" indent="-285750">
              <a:lnSpc>
                <a:spcPts val="3500"/>
              </a:lnSpc>
              <a:buClr>
                <a:schemeClr val="accent2"/>
              </a:buClr>
              <a:buFont typeface="Arial" panose="020B0604020202020204" pitchFamily="34" charset="0"/>
              <a:buChar char="•"/>
            </a:pPr>
            <a:r>
              <a:rPr lang="en-US" sz="2300" dirty="0" smtClean="0"/>
              <a:t>Susan Simms Marsh</a:t>
            </a:r>
          </a:p>
          <a:p>
            <a:pPr marL="285750" indent="-285750">
              <a:lnSpc>
                <a:spcPts val="3500"/>
              </a:lnSpc>
              <a:buClr>
                <a:schemeClr val="accent2"/>
              </a:buClr>
              <a:buFont typeface="Arial" panose="020B0604020202020204" pitchFamily="34" charset="0"/>
              <a:buChar char="•"/>
            </a:pPr>
            <a:r>
              <a:rPr lang="en-US" sz="2300" dirty="0" smtClean="0"/>
              <a:t>Donna Murray</a:t>
            </a:r>
          </a:p>
          <a:p>
            <a:pPr marL="285750" indent="-285750">
              <a:lnSpc>
                <a:spcPts val="3500"/>
              </a:lnSpc>
              <a:buClr>
                <a:schemeClr val="accent2"/>
              </a:buClr>
              <a:buFont typeface="Arial" panose="020B0604020202020204" pitchFamily="34" charset="0"/>
              <a:buChar char="•"/>
            </a:pPr>
            <a:r>
              <a:rPr lang="en-US" sz="2300" dirty="0" smtClean="0"/>
              <a:t>Jennifer N. Baar</a:t>
            </a:r>
          </a:p>
          <a:p>
            <a:pPr marL="285750" indent="-285750">
              <a:lnSpc>
                <a:spcPts val="3500"/>
              </a:lnSpc>
              <a:buClr>
                <a:schemeClr val="accent2"/>
              </a:buClr>
              <a:buFont typeface="Arial" panose="020B0604020202020204" pitchFamily="34" charset="0"/>
              <a:buChar char="•"/>
            </a:pPr>
            <a:r>
              <a:rPr lang="en-US" sz="2300" dirty="0" smtClean="0"/>
              <a:t>Dana Della Loggia</a:t>
            </a:r>
          </a:p>
          <a:p>
            <a:pPr marL="285750" indent="-285750">
              <a:lnSpc>
                <a:spcPts val="3500"/>
              </a:lnSpc>
              <a:buClr>
                <a:schemeClr val="accent2"/>
              </a:buClr>
              <a:buFont typeface="Arial" panose="020B0604020202020204" pitchFamily="34" charset="0"/>
              <a:buChar char="•"/>
            </a:pPr>
            <a:r>
              <a:rPr lang="en-US" sz="2300" dirty="0"/>
              <a:t>Esmeralda  </a:t>
            </a:r>
            <a:r>
              <a:rPr lang="en-US" sz="2300" dirty="0" smtClean="0"/>
              <a:t>Hetrick</a:t>
            </a:r>
          </a:p>
          <a:p>
            <a:pPr marL="285750" indent="-285750">
              <a:lnSpc>
                <a:spcPts val="3500"/>
              </a:lnSpc>
              <a:buClr>
                <a:schemeClr val="accent2"/>
              </a:buClr>
              <a:buFont typeface="Arial" panose="020B0604020202020204" pitchFamily="34" charset="0"/>
              <a:buChar char="•"/>
            </a:pPr>
            <a:r>
              <a:rPr lang="en-US" sz="2300" dirty="0" smtClean="0"/>
              <a:t>Nicole </a:t>
            </a:r>
            <a:r>
              <a:rPr lang="en-US" sz="2300" dirty="0"/>
              <a:t>S. </a:t>
            </a:r>
            <a:r>
              <a:rPr lang="en-US" sz="2300" dirty="0" smtClean="0"/>
              <a:t>Kaylor</a:t>
            </a:r>
            <a:r>
              <a:rPr lang="en-US" sz="2300" dirty="0"/>
              <a:t> </a:t>
            </a:r>
            <a:endParaRPr lang="en-US" sz="2300" dirty="0" smtClean="0"/>
          </a:p>
          <a:p>
            <a:pPr marL="285750" indent="-285750">
              <a:lnSpc>
                <a:spcPts val="3500"/>
              </a:lnSpc>
              <a:buClr>
                <a:schemeClr val="accent2"/>
              </a:buClr>
              <a:buFont typeface="Arial" panose="020B0604020202020204" pitchFamily="34" charset="0"/>
              <a:buChar char="•"/>
            </a:pPr>
            <a:r>
              <a:rPr lang="en-US" sz="2300" dirty="0" smtClean="0"/>
              <a:t>David </a:t>
            </a:r>
            <a:r>
              <a:rPr lang="en-US" sz="2300" dirty="0"/>
              <a:t>W. </a:t>
            </a:r>
            <a:r>
              <a:rPr lang="en-US" sz="2300" dirty="0" smtClean="0"/>
              <a:t>Kutz</a:t>
            </a:r>
            <a:endParaRPr lang="en-US" sz="2300" dirty="0"/>
          </a:p>
        </p:txBody>
      </p:sp>
      <p:pic>
        <p:nvPicPr>
          <p:cNvPr id="3" name="Picture 2"/>
          <p:cNvPicPr>
            <a:picLocks noChangeAspect="1"/>
          </p:cNvPicPr>
          <p:nvPr/>
        </p:nvPicPr>
        <p:blipFill>
          <a:blip r:embed="rId2"/>
          <a:stretch>
            <a:fillRect/>
          </a:stretch>
        </p:blipFill>
        <p:spPr>
          <a:xfrm>
            <a:off x="6454587" y="1378756"/>
            <a:ext cx="4510823" cy="5114123"/>
          </a:xfrm>
          <a:prstGeom prst="rect">
            <a:avLst/>
          </a:prstGeom>
        </p:spPr>
      </p:pic>
    </p:spTree>
    <p:extLst>
      <p:ext uri="{BB962C8B-B14F-4D97-AF65-F5344CB8AC3E}">
        <p14:creationId xmlns:p14="http://schemas.microsoft.com/office/powerpoint/2010/main" val="125125494"/>
      </p:ext>
    </p:extLst>
  </p:cSld>
  <p:clrMapOvr>
    <a:masterClrMapping/>
  </p:clrMapOvr>
  <p:transition>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83777" y="1536436"/>
            <a:ext cx="6598920" cy="4616648"/>
          </a:xfrm>
          <a:prstGeom prst="rect">
            <a:avLst/>
          </a:prstGeom>
          <a:noFill/>
        </p:spPr>
        <p:txBody>
          <a:bodyPr wrap="square" rtlCol="0">
            <a:spAutoFit/>
          </a:bodyPr>
          <a:lstStyle/>
          <a:p>
            <a:r>
              <a:rPr lang="en-US" sz="2400" b="1" dirty="0">
                <a:solidFill>
                  <a:schemeClr val="accent1"/>
                </a:solidFill>
              </a:rPr>
              <a:t>PURPOSE</a:t>
            </a:r>
            <a:endParaRPr lang="en-US" sz="2400" dirty="0">
              <a:solidFill>
                <a:schemeClr val="accent1"/>
              </a:solidFill>
            </a:endParaRPr>
          </a:p>
          <a:p>
            <a:pPr algn="just"/>
            <a:r>
              <a:rPr lang="en-US" dirty="0">
                <a:solidFill>
                  <a:srgbClr val="2C343A"/>
                </a:solidFill>
              </a:rPr>
              <a:t>The Greater Harrisburg </a:t>
            </a:r>
            <a:r>
              <a:rPr lang="en-US" dirty="0" smtClean="0">
                <a:solidFill>
                  <a:srgbClr val="2C343A"/>
                </a:solidFill>
              </a:rPr>
              <a:t>Community Foundation </a:t>
            </a:r>
            <a:r>
              <a:rPr lang="en-US" dirty="0">
                <a:solidFill>
                  <a:srgbClr val="2C343A"/>
                </a:solidFill>
              </a:rPr>
              <a:t>(GHCF) Advisory Committee is charged with overseeing the discretionary grant program of the Greater Harrisburg </a:t>
            </a:r>
            <a:r>
              <a:rPr lang="en-US" dirty="0" smtClean="0">
                <a:solidFill>
                  <a:srgbClr val="2C343A"/>
                </a:solidFill>
              </a:rPr>
              <a:t>Community Foundation</a:t>
            </a:r>
            <a:r>
              <a:rPr lang="en-US" dirty="0">
                <a:solidFill>
                  <a:srgbClr val="2C343A"/>
                </a:solidFill>
              </a:rPr>
              <a:t>, a regional foundation of The Foundation for Enhancing Communities.  GHCF serves the entire TFEC service area of Cumberland, Dauphin, Franklin, Lebanon, Perry Counties and the Dillsburg area of northern York County.  </a:t>
            </a:r>
            <a:r>
              <a:rPr lang="en-US" b="1" dirty="0">
                <a:solidFill>
                  <a:srgbClr val="2C343A"/>
                </a:solidFill>
              </a:rPr>
              <a:t>GHCF currently oversees the following grant opportunities: </a:t>
            </a:r>
          </a:p>
          <a:p>
            <a:r>
              <a:rPr lang="en-US" dirty="0">
                <a:solidFill>
                  <a:srgbClr val="2C343A"/>
                </a:solidFill>
              </a:rPr>
              <a:t> </a:t>
            </a:r>
          </a:p>
          <a:p>
            <a:pPr marL="285750" lvl="0" indent="-285750">
              <a:buClr>
                <a:schemeClr val="accent2"/>
              </a:buClr>
              <a:buFont typeface="Arial" panose="020B0604020202020204" pitchFamily="34" charset="0"/>
              <a:buChar char="•"/>
            </a:pPr>
            <a:r>
              <a:rPr lang="en-US" dirty="0">
                <a:solidFill>
                  <a:srgbClr val="2C343A"/>
                </a:solidFill>
              </a:rPr>
              <a:t>Arts for All Partnership (separate advisory committee)</a:t>
            </a:r>
          </a:p>
          <a:p>
            <a:pPr marL="285750" lvl="0" indent="-285750">
              <a:buClr>
                <a:schemeClr val="accent2"/>
              </a:buClr>
              <a:buFont typeface="Arial" panose="020B0604020202020204" pitchFamily="34" charset="0"/>
              <a:buChar char="•"/>
            </a:pPr>
            <a:r>
              <a:rPr lang="en-US" dirty="0">
                <a:solidFill>
                  <a:srgbClr val="2C343A"/>
                </a:solidFill>
              </a:rPr>
              <a:t>Early Childhood Strategic Initiative: Phases 1, 2, and 3</a:t>
            </a:r>
          </a:p>
          <a:p>
            <a:pPr marL="285750" lvl="0" indent="-285750">
              <a:buClr>
                <a:schemeClr val="accent2"/>
              </a:buClr>
              <a:buFont typeface="Arial" panose="020B0604020202020204" pitchFamily="34" charset="0"/>
              <a:buChar char="•"/>
            </a:pPr>
            <a:r>
              <a:rPr lang="en-US" dirty="0">
                <a:solidFill>
                  <a:srgbClr val="2C343A"/>
                </a:solidFill>
              </a:rPr>
              <a:t>Emergent </a:t>
            </a:r>
            <a:r>
              <a:rPr lang="en-US" dirty="0" smtClean="0">
                <a:solidFill>
                  <a:srgbClr val="2C343A"/>
                </a:solidFill>
              </a:rPr>
              <a:t>Needs</a:t>
            </a:r>
          </a:p>
          <a:p>
            <a:pPr marL="285750" lvl="0" indent="-285750">
              <a:buClr>
                <a:schemeClr val="accent2"/>
              </a:buClr>
              <a:buFont typeface="Arial" panose="020B0604020202020204" pitchFamily="34" charset="0"/>
              <a:buChar char="•"/>
            </a:pPr>
            <a:r>
              <a:rPr lang="en-US" dirty="0" smtClean="0">
                <a:solidFill>
                  <a:srgbClr val="2C343A"/>
                </a:solidFill>
              </a:rPr>
              <a:t>GHCF Benjamin Franklin Trust Fund</a:t>
            </a:r>
            <a:endParaRPr lang="en-US" dirty="0">
              <a:solidFill>
                <a:srgbClr val="2C343A"/>
              </a:solidFill>
            </a:endParaRPr>
          </a:p>
          <a:p>
            <a:pPr marL="285750" lvl="0" indent="-285750">
              <a:buClr>
                <a:schemeClr val="accent2"/>
              </a:buClr>
              <a:buFont typeface="Arial" panose="020B0604020202020204" pitchFamily="34" charset="0"/>
              <a:buChar char="•"/>
            </a:pPr>
            <a:r>
              <a:rPr lang="en-US" dirty="0">
                <a:solidFill>
                  <a:srgbClr val="2C343A"/>
                </a:solidFill>
              </a:rPr>
              <a:t>GHCF UPstream</a:t>
            </a:r>
          </a:p>
          <a:p>
            <a:pPr marL="285750" lvl="0" indent="-285750">
              <a:buClr>
                <a:schemeClr val="accent2"/>
              </a:buClr>
              <a:buFont typeface="Arial" panose="020B0604020202020204" pitchFamily="34" charset="0"/>
              <a:buChar char="•"/>
            </a:pPr>
            <a:r>
              <a:rPr lang="en-US" dirty="0">
                <a:solidFill>
                  <a:srgbClr val="2C343A"/>
                </a:solidFill>
              </a:rPr>
              <a:t>Patricia L. Murray </a:t>
            </a:r>
            <a:r>
              <a:rPr lang="en-US" dirty="0" smtClean="0">
                <a:solidFill>
                  <a:srgbClr val="2C343A"/>
                </a:solidFill>
              </a:rPr>
              <a:t>Fund</a:t>
            </a:r>
            <a:endParaRPr lang="en-US" dirty="0">
              <a:solidFill>
                <a:srgbClr val="2C343A"/>
              </a:solidFill>
            </a:endParaRPr>
          </a:p>
        </p:txBody>
      </p:sp>
      <p:sp>
        <p:nvSpPr>
          <p:cNvPr id="5" name="TextBox 4"/>
          <p:cNvSpPr txBox="1"/>
          <p:nvPr/>
        </p:nvSpPr>
        <p:spPr>
          <a:xfrm>
            <a:off x="0" y="438221"/>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GHCF CHARTER ADOPTED 5.20.28</a:t>
            </a:r>
            <a:endParaRPr lang="en-US" sz="4000" b="1" dirty="0">
              <a:solidFill>
                <a:srgbClr val="0099AA"/>
              </a:solidFill>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27" y="2281646"/>
            <a:ext cx="4846320" cy="3230880"/>
          </a:xfrm>
          <a:prstGeom prst="rect">
            <a:avLst/>
          </a:prstGeom>
        </p:spPr>
      </p:pic>
    </p:spTree>
    <p:extLst>
      <p:ext uri="{BB962C8B-B14F-4D97-AF65-F5344CB8AC3E}">
        <p14:creationId xmlns:p14="http://schemas.microsoft.com/office/powerpoint/2010/main" val="514072958"/>
      </p:ext>
    </p:extLst>
  </p:cSld>
  <p:clrMapOvr>
    <a:masterClrMapping/>
  </p:clrMapOvr>
  <p:transition>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4103" y="1032895"/>
            <a:ext cx="11155680" cy="5170646"/>
          </a:xfrm>
          <a:prstGeom prst="rect">
            <a:avLst/>
          </a:prstGeom>
          <a:noFill/>
        </p:spPr>
        <p:txBody>
          <a:bodyPr wrap="square" rtlCol="0">
            <a:spAutoFit/>
          </a:bodyPr>
          <a:lstStyle/>
          <a:p>
            <a:r>
              <a:rPr lang="en-US" sz="2400" b="1" dirty="0">
                <a:solidFill>
                  <a:schemeClr val="accent1"/>
                </a:solidFill>
              </a:rPr>
              <a:t>SERVICE</a:t>
            </a:r>
            <a:endParaRPr lang="en-US" sz="2400" dirty="0">
              <a:solidFill>
                <a:schemeClr val="accent1"/>
              </a:solidFill>
            </a:endParaRPr>
          </a:p>
          <a:p>
            <a:pPr algn="just"/>
            <a:r>
              <a:rPr lang="en-US" dirty="0">
                <a:solidFill>
                  <a:srgbClr val="2C343A"/>
                </a:solidFill>
              </a:rPr>
              <a:t>Committee service includes the </a:t>
            </a:r>
            <a:r>
              <a:rPr lang="en-US" b="1" dirty="0">
                <a:solidFill>
                  <a:schemeClr val="accent1"/>
                </a:solidFill>
              </a:rPr>
              <a:t>evaluation of grant applications, and upon reaching consensus, making recommendations to the TFEC Board of Directors on discretionary grants from the unrestricted and area of interest funds of GHCF. </a:t>
            </a:r>
            <a:r>
              <a:rPr lang="en-US" dirty="0">
                <a:solidFill>
                  <a:srgbClr val="2C343A"/>
                </a:solidFill>
              </a:rPr>
              <a:t> The Committee will be guided by the grant guidelines of each GHCF grant initiative and is responsible for revising grant guidelines when appropriate, overseeing evaluation of funded proposals, being aware of community needs and innovative programs, ensuring grants are distributed according to donor intent, and maintaining positive relationships with community partners.  </a:t>
            </a:r>
          </a:p>
          <a:p>
            <a:r>
              <a:rPr lang="en-US" dirty="0"/>
              <a:t> </a:t>
            </a:r>
          </a:p>
          <a:p>
            <a:r>
              <a:rPr lang="en-US" b="1" dirty="0" smtClean="0">
                <a:solidFill>
                  <a:schemeClr val="accent1"/>
                </a:solidFill>
              </a:rPr>
              <a:t>In addition, the Committee will: </a:t>
            </a:r>
          </a:p>
          <a:p>
            <a:pPr marL="285750" lvl="0" indent="-285750" algn="just">
              <a:buClr>
                <a:schemeClr val="accent2"/>
              </a:buClr>
              <a:buFont typeface="Arial" panose="020B0604020202020204" pitchFamily="34" charset="0"/>
              <a:buChar char="•"/>
            </a:pPr>
            <a:r>
              <a:rPr lang="en-US" dirty="0" smtClean="0">
                <a:solidFill>
                  <a:srgbClr val="2C343A"/>
                </a:solidFill>
              </a:rPr>
              <a:t>Advocate for TFEC in the community and participate in the long-term stewardship of our community</a:t>
            </a:r>
          </a:p>
          <a:p>
            <a:pPr marL="285750" lvl="0" indent="-285750" algn="just">
              <a:buClr>
                <a:schemeClr val="accent2"/>
              </a:buClr>
              <a:buFont typeface="Arial" panose="020B0604020202020204" pitchFamily="34" charset="0"/>
              <a:buChar char="•"/>
            </a:pPr>
            <a:r>
              <a:rPr lang="en-US" dirty="0" smtClean="0">
                <a:solidFill>
                  <a:srgbClr val="2C343A"/>
                </a:solidFill>
              </a:rPr>
              <a:t>Engage TFEC Board members and others in the community on the value and impact GHCF grants have in the community</a:t>
            </a:r>
          </a:p>
          <a:p>
            <a:pPr marL="285750" lvl="0" indent="-285750" algn="just">
              <a:buClr>
                <a:schemeClr val="accent2"/>
              </a:buClr>
              <a:buFont typeface="Arial" panose="020B0604020202020204" pitchFamily="34" charset="0"/>
              <a:buChar char="•"/>
            </a:pPr>
            <a:r>
              <a:rPr lang="en-US" dirty="0" smtClean="0">
                <a:solidFill>
                  <a:srgbClr val="2C343A"/>
                </a:solidFill>
              </a:rPr>
              <a:t>Serve as ambassadors for unrestricted giving</a:t>
            </a:r>
          </a:p>
          <a:p>
            <a:pPr marL="285750" lvl="0" indent="-285750" algn="just">
              <a:buClr>
                <a:schemeClr val="accent2"/>
              </a:buClr>
              <a:buFont typeface="Arial" panose="020B0604020202020204" pitchFamily="34" charset="0"/>
              <a:buChar char="•"/>
            </a:pPr>
            <a:r>
              <a:rPr lang="en-US" dirty="0" smtClean="0">
                <a:solidFill>
                  <a:srgbClr val="2C343A"/>
                </a:solidFill>
              </a:rPr>
              <a:t>Serve as a resource to the TFEC team in connection with objectives, provide expertise and information, and participate in events, programs, and activities</a:t>
            </a:r>
          </a:p>
          <a:p>
            <a:pPr marL="285750" lvl="0" indent="-285750" algn="just">
              <a:buClr>
                <a:schemeClr val="accent2"/>
              </a:buClr>
              <a:buFont typeface="Arial" panose="020B0604020202020204" pitchFamily="34" charset="0"/>
              <a:buChar char="•"/>
            </a:pPr>
            <a:r>
              <a:rPr lang="en-US" dirty="0" smtClean="0">
                <a:solidFill>
                  <a:srgbClr val="2C343A"/>
                </a:solidFill>
              </a:rPr>
              <a:t>On the periphery, assist the TFEC team in identifying unrestricted and area of interest donor prospects, and when necessary, participate in prospect visits</a:t>
            </a:r>
          </a:p>
          <a:p>
            <a:pPr marL="285750" lvl="0" indent="-285750" algn="just">
              <a:buClr>
                <a:schemeClr val="accent2"/>
              </a:buClr>
              <a:buFont typeface="Arial" panose="020B0604020202020204" pitchFamily="34" charset="0"/>
              <a:buChar char="•"/>
            </a:pPr>
            <a:r>
              <a:rPr lang="en-US" dirty="0" smtClean="0">
                <a:solidFill>
                  <a:srgbClr val="2C343A"/>
                </a:solidFill>
              </a:rPr>
              <a:t>Coordinate efforts with other TFEC committees when necessary, such as the Communications Committee</a:t>
            </a:r>
            <a:endParaRPr lang="en-US" dirty="0">
              <a:solidFill>
                <a:srgbClr val="2C343A"/>
              </a:solidFill>
            </a:endParaRPr>
          </a:p>
        </p:txBody>
      </p:sp>
      <p:sp>
        <p:nvSpPr>
          <p:cNvPr id="5" name="TextBox 4"/>
          <p:cNvSpPr txBox="1"/>
          <p:nvPr/>
        </p:nvSpPr>
        <p:spPr>
          <a:xfrm>
            <a:off x="0" y="438221"/>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GHCF CHARTER ADOPTED 5.20.28 </a:t>
            </a:r>
            <a:endParaRPr lang="en-US" sz="4000" b="1" dirty="0">
              <a:solidFill>
                <a:srgbClr val="0099AA"/>
              </a:solidFill>
              <a:latin typeface="+mj-lt"/>
            </a:endParaRPr>
          </a:p>
        </p:txBody>
      </p:sp>
    </p:spTree>
    <p:extLst>
      <p:ext uri="{BB962C8B-B14F-4D97-AF65-F5344CB8AC3E}">
        <p14:creationId xmlns:p14="http://schemas.microsoft.com/office/powerpoint/2010/main" val="2476161409"/>
      </p:ext>
    </p:extLst>
  </p:cSld>
  <p:clrMapOvr>
    <a:masterClrMapping/>
  </p:clrMapOvr>
  <p:transition>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0248" y="1191832"/>
            <a:ext cx="6075318" cy="5447645"/>
          </a:xfrm>
          <a:prstGeom prst="rect">
            <a:avLst/>
          </a:prstGeom>
          <a:noFill/>
        </p:spPr>
        <p:txBody>
          <a:bodyPr wrap="square" rtlCol="0">
            <a:spAutoFit/>
          </a:bodyPr>
          <a:lstStyle/>
          <a:p>
            <a:r>
              <a:rPr lang="en-US" sz="2400" b="1" dirty="0">
                <a:solidFill>
                  <a:schemeClr val="accent1"/>
                </a:solidFill>
              </a:rPr>
              <a:t>STRUCTURE</a:t>
            </a:r>
            <a:endParaRPr lang="en-US" sz="2400" dirty="0">
              <a:solidFill>
                <a:schemeClr val="accent1"/>
              </a:solidFill>
            </a:endParaRPr>
          </a:p>
          <a:p>
            <a:pPr marL="285750" indent="-285750" algn="just">
              <a:buClr>
                <a:schemeClr val="accent2"/>
              </a:buClr>
              <a:buFont typeface="Arial" panose="020B0604020202020204" pitchFamily="34" charset="0"/>
              <a:buChar char="•"/>
            </a:pPr>
            <a:r>
              <a:rPr lang="en-US" b="1" dirty="0" smtClean="0">
                <a:solidFill>
                  <a:schemeClr val="accent1"/>
                </a:solidFill>
              </a:rPr>
              <a:t>9 members </a:t>
            </a:r>
            <a:r>
              <a:rPr lang="en-US" dirty="0">
                <a:solidFill>
                  <a:srgbClr val="2C343A"/>
                </a:solidFill>
              </a:rPr>
              <a:t>who are representative of the geographic region that GHCF serves subject to approval of the Board of Directors.  </a:t>
            </a:r>
          </a:p>
          <a:p>
            <a:pPr marL="285750" indent="-285750" algn="just">
              <a:buClr>
                <a:schemeClr val="accent2"/>
              </a:buClr>
              <a:buFont typeface="Arial" panose="020B0604020202020204" pitchFamily="34" charset="0"/>
              <a:buChar char="•"/>
            </a:pPr>
            <a:r>
              <a:rPr lang="en-US" dirty="0" smtClean="0">
                <a:solidFill>
                  <a:srgbClr val="2C343A"/>
                </a:solidFill>
              </a:rPr>
              <a:t>The </a:t>
            </a:r>
            <a:r>
              <a:rPr lang="en-US" b="1" dirty="0">
                <a:solidFill>
                  <a:schemeClr val="accent1"/>
                </a:solidFill>
              </a:rPr>
              <a:t>Chair of the TFEC Board will appoint the Committee’s Chair and additional members </a:t>
            </a:r>
            <a:r>
              <a:rPr lang="en-US" dirty="0">
                <a:solidFill>
                  <a:srgbClr val="2C343A"/>
                </a:solidFill>
              </a:rPr>
              <a:t>subject to approval of the Board of Directors. </a:t>
            </a:r>
            <a:r>
              <a:rPr lang="en-US" dirty="0" smtClean="0">
                <a:solidFill>
                  <a:srgbClr val="2C343A"/>
                </a:solidFill>
              </a:rPr>
              <a:t>Non-Board </a:t>
            </a:r>
            <a:r>
              <a:rPr lang="en-US" dirty="0">
                <a:solidFill>
                  <a:srgbClr val="2C343A"/>
                </a:solidFill>
              </a:rPr>
              <a:t>members may be appointed based upon their expertise and knowledge of the community.  </a:t>
            </a:r>
            <a:endParaRPr lang="en-US" dirty="0" smtClean="0">
              <a:solidFill>
                <a:srgbClr val="2C343A"/>
              </a:solidFill>
            </a:endParaRPr>
          </a:p>
          <a:p>
            <a:pPr marL="285750" indent="-285750" algn="just">
              <a:buClr>
                <a:schemeClr val="accent2"/>
              </a:buClr>
              <a:buFont typeface="Arial" panose="020B0604020202020204" pitchFamily="34" charset="0"/>
              <a:buChar char="•"/>
            </a:pPr>
            <a:r>
              <a:rPr lang="en-US" b="1" dirty="0" smtClean="0">
                <a:solidFill>
                  <a:schemeClr val="accent1"/>
                </a:solidFill>
              </a:rPr>
              <a:t>Term </a:t>
            </a:r>
            <a:r>
              <a:rPr lang="en-US" b="1" dirty="0">
                <a:solidFill>
                  <a:schemeClr val="accent1"/>
                </a:solidFill>
              </a:rPr>
              <a:t>limits</a:t>
            </a:r>
            <a:r>
              <a:rPr lang="en-US" dirty="0">
                <a:solidFill>
                  <a:srgbClr val="2C343A"/>
                </a:solidFill>
              </a:rPr>
              <a:t>; a term is three years and a second consecutive term of three years can be served. </a:t>
            </a:r>
            <a:endParaRPr lang="en-US" dirty="0" smtClean="0">
              <a:solidFill>
                <a:srgbClr val="2C343A"/>
              </a:solidFill>
            </a:endParaRPr>
          </a:p>
          <a:p>
            <a:pPr marL="285750" indent="-285750" algn="just">
              <a:buClr>
                <a:schemeClr val="accent2"/>
              </a:buClr>
              <a:buFont typeface="Arial" panose="020B0604020202020204" pitchFamily="34" charset="0"/>
              <a:buChar char="•"/>
            </a:pPr>
            <a:r>
              <a:rPr lang="en-US" dirty="0" smtClean="0">
                <a:solidFill>
                  <a:srgbClr val="2C343A"/>
                </a:solidFill>
              </a:rPr>
              <a:t>The </a:t>
            </a:r>
            <a:r>
              <a:rPr lang="en-US" dirty="0">
                <a:solidFill>
                  <a:srgbClr val="2C343A"/>
                </a:solidFill>
              </a:rPr>
              <a:t>Committee meets </a:t>
            </a:r>
            <a:r>
              <a:rPr lang="en-US" b="1" dirty="0">
                <a:solidFill>
                  <a:schemeClr val="accent1"/>
                </a:solidFill>
              </a:rPr>
              <a:t>two to four times per year</a:t>
            </a:r>
            <a:r>
              <a:rPr lang="en-US" dirty="0">
                <a:solidFill>
                  <a:srgbClr val="2C343A"/>
                </a:solidFill>
              </a:rPr>
              <a:t> and as needed.  </a:t>
            </a:r>
            <a:endParaRPr lang="en-US" dirty="0" smtClean="0">
              <a:solidFill>
                <a:srgbClr val="2C343A"/>
              </a:solidFill>
            </a:endParaRPr>
          </a:p>
          <a:p>
            <a:pPr marL="285750" indent="-285750" algn="just">
              <a:buClr>
                <a:schemeClr val="accent2"/>
              </a:buClr>
              <a:buFont typeface="Arial" panose="020B0604020202020204" pitchFamily="34" charset="0"/>
              <a:buChar char="•"/>
            </a:pPr>
            <a:r>
              <a:rPr lang="en-US" b="1" dirty="0" smtClean="0">
                <a:solidFill>
                  <a:schemeClr val="accent1"/>
                </a:solidFill>
              </a:rPr>
              <a:t>Provide </a:t>
            </a:r>
            <a:r>
              <a:rPr lang="en-US" b="1" dirty="0">
                <a:solidFill>
                  <a:schemeClr val="accent1"/>
                </a:solidFill>
              </a:rPr>
              <a:t>regular activity reports </a:t>
            </a:r>
            <a:r>
              <a:rPr lang="en-US" dirty="0">
                <a:solidFill>
                  <a:srgbClr val="2C343A"/>
                </a:solidFill>
              </a:rPr>
              <a:t>to the Board of Directors.  </a:t>
            </a:r>
            <a:endParaRPr lang="en-US" dirty="0" smtClean="0">
              <a:solidFill>
                <a:srgbClr val="2C343A"/>
              </a:solidFill>
            </a:endParaRPr>
          </a:p>
          <a:p>
            <a:pPr marL="285750" indent="-285750" algn="just">
              <a:buClr>
                <a:schemeClr val="accent2"/>
              </a:buClr>
              <a:buFont typeface="Arial" panose="020B0604020202020204" pitchFamily="34" charset="0"/>
              <a:buChar char="•"/>
            </a:pPr>
            <a:r>
              <a:rPr lang="en-US" dirty="0" smtClean="0">
                <a:solidFill>
                  <a:srgbClr val="2C343A"/>
                </a:solidFill>
              </a:rPr>
              <a:t>The </a:t>
            </a:r>
            <a:r>
              <a:rPr lang="en-US" dirty="0">
                <a:solidFill>
                  <a:srgbClr val="2C343A"/>
                </a:solidFill>
              </a:rPr>
              <a:t>Program Officer for Community Investment will staff the Committee, and the </a:t>
            </a:r>
            <a:r>
              <a:rPr lang="en-US" dirty="0" smtClean="0">
                <a:solidFill>
                  <a:srgbClr val="2C343A"/>
                </a:solidFill>
              </a:rPr>
              <a:t>Vice </a:t>
            </a:r>
            <a:r>
              <a:rPr lang="en-US" dirty="0">
                <a:solidFill>
                  <a:srgbClr val="2C343A"/>
                </a:solidFill>
              </a:rPr>
              <a:t>President of Philanthropy &amp; Community </a:t>
            </a:r>
            <a:r>
              <a:rPr lang="en-US" dirty="0" smtClean="0">
                <a:solidFill>
                  <a:srgbClr val="2C343A"/>
                </a:solidFill>
              </a:rPr>
              <a:t>Investment and </a:t>
            </a:r>
            <a:r>
              <a:rPr lang="en-US" dirty="0">
                <a:solidFill>
                  <a:srgbClr val="2C343A"/>
                </a:solidFill>
              </a:rPr>
              <a:t>the President/CEO will serve as </a:t>
            </a:r>
            <a:r>
              <a:rPr lang="en-US" dirty="0" smtClean="0">
                <a:solidFill>
                  <a:srgbClr val="2C343A"/>
                </a:solidFill>
              </a:rPr>
              <a:t>members.</a:t>
            </a:r>
            <a:endParaRPr lang="en-US" dirty="0">
              <a:solidFill>
                <a:srgbClr val="2C343A"/>
              </a:solidFill>
            </a:endParaRPr>
          </a:p>
        </p:txBody>
      </p:sp>
      <p:sp>
        <p:nvSpPr>
          <p:cNvPr id="5" name="TextBox 4"/>
          <p:cNvSpPr txBox="1"/>
          <p:nvPr/>
        </p:nvSpPr>
        <p:spPr>
          <a:xfrm>
            <a:off x="0" y="455155"/>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GHCF CHARTER ADOPTED 5.20.28</a:t>
            </a:r>
            <a:endParaRPr lang="en-US" sz="4000" b="1" dirty="0">
              <a:solidFill>
                <a:srgbClr val="0099AA"/>
              </a:solidFill>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0255" y="2203267"/>
            <a:ext cx="4371722" cy="3122023"/>
          </a:xfrm>
          <a:prstGeom prst="rect">
            <a:avLst/>
          </a:prstGeom>
        </p:spPr>
      </p:pic>
    </p:spTree>
    <p:extLst>
      <p:ext uri="{BB962C8B-B14F-4D97-AF65-F5344CB8AC3E}">
        <p14:creationId xmlns:p14="http://schemas.microsoft.com/office/powerpoint/2010/main" val="2056997292"/>
      </p:ext>
    </p:extLst>
  </p:cSld>
  <p:clrMapOvr>
    <a:masterClrMapping/>
  </p:clrMapOvr>
  <p:transition>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1755" y="1480845"/>
            <a:ext cx="5464245" cy="2278355"/>
          </a:xfrm>
        </p:spPr>
        <p:txBody>
          <a:bodyPr>
            <a:normAutofit/>
          </a:bodyPr>
          <a:lstStyle/>
          <a:p>
            <a:pPr lvl="0"/>
            <a:r>
              <a:rPr lang="en-US" sz="2000" b="1" dirty="0" smtClean="0"/>
              <a:t>GRANT OVERVIEW</a:t>
            </a:r>
            <a:endParaRPr lang="en-US" sz="2000" b="1" dirty="0"/>
          </a:p>
          <a:p>
            <a:pPr lvl="1"/>
            <a:r>
              <a:rPr lang="en-US" sz="1800" b="1" dirty="0">
                <a:solidFill>
                  <a:srgbClr val="2C343A"/>
                </a:solidFill>
              </a:rPr>
              <a:t>September 22, 2-3:30 pm </a:t>
            </a:r>
            <a:endParaRPr lang="en-US" sz="1800" b="1" dirty="0" smtClean="0">
              <a:solidFill>
                <a:srgbClr val="2C343A"/>
              </a:solidFill>
            </a:endParaRPr>
          </a:p>
          <a:p>
            <a:pPr lvl="1"/>
            <a:r>
              <a:rPr lang="en-US" sz="1800" dirty="0" smtClean="0">
                <a:solidFill>
                  <a:srgbClr val="2C343A"/>
                </a:solidFill>
              </a:rPr>
              <a:t>Location</a:t>
            </a:r>
            <a:r>
              <a:rPr lang="en-US" sz="1800" dirty="0">
                <a:solidFill>
                  <a:srgbClr val="2C343A"/>
                </a:solidFill>
              </a:rPr>
              <a:t>: TFEC </a:t>
            </a:r>
            <a:r>
              <a:rPr lang="en-US" sz="1800" dirty="0" smtClean="0">
                <a:solidFill>
                  <a:srgbClr val="2C343A"/>
                </a:solidFill>
              </a:rPr>
              <a:t>Boardroom or ZOOM</a:t>
            </a:r>
            <a:endParaRPr lang="en-US" sz="1800" dirty="0">
              <a:solidFill>
                <a:srgbClr val="2C343A"/>
              </a:solidFill>
            </a:endParaRPr>
          </a:p>
          <a:p>
            <a:pPr lvl="1"/>
            <a:r>
              <a:rPr lang="en-US" sz="1800" dirty="0">
                <a:solidFill>
                  <a:srgbClr val="2C343A"/>
                </a:solidFill>
              </a:rPr>
              <a:t>Purpose: This meeting will cover all </a:t>
            </a:r>
            <a:r>
              <a:rPr lang="en-US" sz="1800" dirty="0" smtClean="0">
                <a:solidFill>
                  <a:srgbClr val="2C343A"/>
                </a:solidFill>
              </a:rPr>
              <a:t>GHCF </a:t>
            </a:r>
            <a:r>
              <a:rPr lang="en-US" sz="1800" dirty="0">
                <a:solidFill>
                  <a:srgbClr val="2C343A"/>
                </a:solidFill>
              </a:rPr>
              <a:t>Grant related news and will serve as </a:t>
            </a:r>
            <a:r>
              <a:rPr lang="en-US" sz="1800" dirty="0" smtClean="0">
                <a:solidFill>
                  <a:srgbClr val="2C343A"/>
                </a:solidFill>
              </a:rPr>
              <a:t>an overview session for our Fall grant reading</a:t>
            </a:r>
            <a:endParaRPr lang="en-US" sz="1800" dirty="0">
              <a:solidFill>
                <a:srgbClr val="2C343A"/>
              </a:solidFill>
            </a:endParaRPr>
          </a:p>
        </p:txBody>
      </p:sp>
      <p:sp>
        <p:nvSpPr>
          <p:cNvPr id="5" name="TextBox 4"/>
          <p:cNvSpPr txBox="1"/>
          <p:nvPr/>
        </p:nvSpPr>
        <p:spPr>
          <a:xfrm>
            <a:off x="0" y="472727"/>
            <a:ext cx="12192000" cy="707886"/>
          </a:xfrm>
          <a:prstGeom prst="rect">
            <a:avLst/>
          </a:prstGeom>
          <a:noFill/>
          <a:effectLst>
            <a:softEdge rad="50800"/>
          </a:effectLst>
        </p:spPr>
        <p:txBody>
          <a:bodyPr wrap="square" rtlCol="0">
            <a:spAutoFit/>
          </a:bodyPr>
          <a:lstStyle/>
          <a:p>
            <a:pPr algn="ctr"/>
            <a:r>
              <a:rPr lang="en-US" sz="4000" b="1" dirty="0">
                <a:solidFill>
                  <a:srgbClr val="0099AA"/>
                </a:solidFill>
                <a:latin typeface="+mj-lt"/>
              </a:rPr>
              <a:t>UPCOMING </a:t>
            </a:r>
            <a:r>
              <a:rPr lang="en-US" sz="4000" b="1" dirty="0" smtClean="0">
                <a:solidFill>
                  <a:srgbClr val="0099AA"/>
                </a:solidFill>
                <a:latin typeface="+mj-lt"/>
              </a:rPr>
              <a:t>GHCF </a:t>
            </a:r>
            <a:r>
              <a:rPr lang="en-US" sz="4000" b="1" dirty="0">
                <a:solidFill>
                  <a:srgbClr val="0099AA"/>
                </a:solidFill>
                <a:latin typeface="+mj-lt"/>
              </a:rPr>
              <a:t>GRANTMAKING MEETING DATES </a:t>
            </a:r>
          </a:p>
        </p:txBody>
      </p:sp>
      <p:sp>
        <p:nvSpPr>
          <p:cNvPr id="4" name="Content Placeholder 2"/>
          <p:cNvSpPr txBox="1">
            <a:spLocks/>
          </p:cNvSpPr>
          <p:nvPr/>
        </p:nvSpPr>
        <p:spPr>
          <a:xfrm>
            <a:off x="6096000" y="4122933"/>
            <a:ext cx="5448301" cy="250621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rgbClr val="F99D20"/>
              </a:buClr>
              <a:buFont typeface="Arial" panose="020B0604020202020204" pitchFamily="34" charset="0"/>
              <a:buChar char="•"/>
              <a:defRPr sz="1800" kern="1200">
                <a:solidFill>
                  <a:srgbClr val="0099AA"/>
                </a:solidFill>
                <a:latin typeface="+mn-lt"/>
                <a:ea typeface="+mn-ea"/>
                <a:cs typeface="+mn-cs"/>
              </a:defRPr>
            </a:lvl1pPr>
            <a:lvl2pPr marL="457200" indent="-228600" algn="l" defTabSz="914400" rtl="0" eaLnBrk="1" latinLnBrk="0" hangingPunct="1">
              <a:lnSpc>
                <a:spcPct val="100000"/>
              </a:lnSpc>
              <a:spcBef>
                <a:spcPts val="1000"/>
              </a:spcBef>
              <a:buClr>
                <a:srgbClr val="F99D20"/>
              </a:buClr>
              <a:buFont typeface="Arial" panose="020B0604020202020204" pitchFamily="34" charset="0"/>
              <a:buChar char="•"/>
              <a:defRPr sz="1600" kern="1200">
                <a:solidFill>
                  <a:srgbClr val="0099AA"/>
                </a:solidFill>
                <a:latin typeface="+mn-lt"/>
                <a:ea typeface="+mn-ea"/>
                <a:cs typeface="+mn-cs"/>
              </a:defRPr>
            </a:lvl2pPr>
            <a:lvl3pPr marL="685800" indent="-228600" algn="l" defTabSz="914400" rtl="0" eaLnBrk="1" latinLnBrk="0" hangingPunct="1">
              <a:lnSpc>
                <a:spcPct val="100000"/>
              </a:lnSpc>
              <a:spcBef>
                <a:spcPts val="1000"/>
              </a:spcBef>
              <a:buClr>
                <a:srgbClr val="F99D20"/>
              </a:buClr>
              <a:buFont typeface="Arial" panose="020B0604020202020204" pitchFamily="34" charset="0"/>
              <a:buChar char="•"/>
              <a:defRPr sz="1600" kern="1200">
                <a:solidFill>
                  <a:srgbClr val="0099AA"/>
                </a:solidFill>
                <a:latin typeface="+mn-lt"/>
                <a:ea typeface="+mn-ea"/>
                <a:cs typeface="+mn-cs"/>
              </a:defRPr>
            </a:lvl3pPr>
            <a:lvl4pPr marL="914400" indent="-228600" algn="l" defTabSz="914400" rtl="0" eaLnBrk="1" latinLnBrk="0" hangingPunct="1">
              <a:lnSpc>
                <a:spcPct val="100000"/>
              </a:lnSpc>
              <a:spcBef>
                <a:spcPts val="1000"/>
              </a:spcBef>
              <a:buClr>
                <a:srgbClr val="F99D20"/>
              </a:buClr>
              <a:buFont typeface="Arial" panose="020B0604020202020204" pitchFamily="34" charset="0"/>
              <a:buChar char="•"/>
              <a:defRPr sz="1600" kern="1200">
                <a:solidFill>
                  <a:srgbClr val="0099AA"/>
                </a:solidFill>
                <a:latin typeface="+mn-lt"/>
                <a:ea typeface="+mn-ea"/>
                <a:cs typeface="+mn-cs"/>
              </a:defRPr>
            </a:lvl4pPr>
            <a:lvl5pPr marL="1143000" indent="-228600" algn="l" defTabSz="914400" rtl="0" eaLnBrk="1" latinLnBrk="0" hangingPunct="1">
              <a:lnSpc>
                <a:spcPct val="100000"/>
              </a:lnSpc>
              <a:spcBef>
                <a:spcPts val="1000"/>
              </a:spcBef>
              <a:buClr>
                <a:srgbClr val="F99D20"/>
              </a:buClr>
              <a:buFont typeface="Arial" panose="020B0604020202020204" pitchFamily="34" charset="0"/>
              <a:buChar char="•"/>
              <a:defRPr sz="1600" kern="1200">
                <a:solidFill>
                  <a:srgbClr val="0099AA"/>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lvl="0"/>
            <a:r>
              <a:rPr lang="en-US" sz="2000" b="1" dirty="0" smtClean="0"/>
              <a:t>GRANTMAKING</a:t>
            </a:r>
            <a:endParaRPr lang="en-US" sz="2000" b="1" dirty="0"/>
          </a:p>
          <a:p>
            <a:pPr lvl="1"/>
            <a:r>
              <a:rPr lang="en-US" sz="1800" b="1" dirty="0">
                <a:solidFill>
                  <a:srgbClr val="2C343A"/>
                </a:solidFill>
              </a:rPr>
              <a:t>October 27, </a:t>
            </a:r>
            <a:r>
              <a:rPr lang="en-US" sz="1800" b="1" dirty="0" smtClean="0">
                <a:solidFill>
                  <a:srgbClr val="2C343A"/>
                </a:solidFill>
              </a:rPr>
              <a:t>1-3:30pm</a:t>
            </a:r>
          </a:p>
          <a:p>
            <a:pPr lvl="1"/>
            <a:r>
              <a:rPr lang="en-US" sz="1800" b="1" dirty="0">
                <a:solidFill>
                  <a:srgbClr val="2C343A"/>
                </a:solidFill>
              </a:rPr>
              <a:t>November 5, </a:t>
            </a:r>
            <a:r>
              <a:rPr lang="en-US" sz="1800" b="1" dirty="0" smtClean="0">
                <a:solidFill>
                  <a:srgbClr val="2C343A"/>
                </a:solidFill>
              </a:rPr>
              <a:t>1-3:30pm</a:t>
            </a:r>
          </a:p>
          <a:p>
            <a:pPr lvl="1"/>
            <a:r>
              <a:rPr lang="en-US" sz="1800" dirty="0" smtClean="0">
                <a:solidFill>
                  <a:srgbClr val="2C343A"/>
                </a:solidFill>
              </a:rPr>
              <a:t>Location</a:t>
            </a:r>
            <a:r>
              <a:rPr lang="en-US" sz="1800" dirty="0">
                <a:solidFill>
                  <a:srgbClr val="2C343A"/>
                </a:solidFill>
              </a:rPr>
              <a:t>: TFEC </a:t>
            </a:r>
            <a:r>
              <a:rPr lang="en-US" sz="1800" dirty="0" smtClean="0">
                <a:solidFill>
                  <a:srgbClr val="2C343A"/>
                </a:solidFill>
              </a:rPr>
              <a:t>Boardroom or ZOOM</a:t>
            </a:r>
            <a:endParaRPr lang="en-US" sz="1800" dirty="0">
              <a:solidFill>
                <a:srgbClr val="2C343A"/>
              </a:solidFill>
            </a:endParaRPr>
          </a:p>
          <a:p>
            <a:pPr lvl="1"/>
            <a:r>
              <a:rPr lang="en-US" sz="1800" dirty="0">
                <a:solidFill>
                  <a:srgbClr val="2C343A"/>
                </a:solidFill>
              </a:rPr>
              <a:t>Purpose: GHCF Upstream &amp; Benjamin Franklin Trust Fund Grantmaking Meetings.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085" y="3582725"/>
            <a:ext cx="3171908" cy="317190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268" y="900756"/>
            <a:ext cx="3222177" cy="3222177"/>
          </a:xfrm>
          <a:prstGeom prst="rect">
            <a:avLst/>
          </a:prstGeom>
        </p:spPr>
      </p:pic>
    </p:spTree>
    <p:extLst>
      <p:ext uri="{BB962C8B-B14F-4D97-AF65-F5344CB8AC3E}">
        <p14:creationId xmlns:p14="http://schemas.microsoft.com/office/powerpoint/2010/main" val="1146862557"/>
      </p:ext>
    </p:extLst>
  </p:cSld>
  <p:clrMapOvr>
    <a:masterClrMapping/>
  </p:clrMapOvr>
  <p:transition>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539145"/>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2019 GHCF REPORT CARD</a:t>
            </a:r>
            <a:endParaRPr lang="en-US" sz="4000" b="1" dirty="0">
              <a:solidFill>
                <a:srgbClr val="0099AA"/>
              </a:solidFill>
              <a:latin typeface="+mj-lt"/>
            </a:endParaRPr>
          </a:p>
        </p:txBody>
      </p:sp>
      <p:pic>
        <p:nvPicPr>
          <p:cNvPr id="2" name="Picture 1"/>
          <p:cNvPicPr>
            <a:picLocks noChangeAspect="1"/>
          </p:cNvPicPr>
          <p:nvPr/>
        </p:nvPicPr>
        <p:blipFill>
          <a:blip r:embed="rId2"/>
          <a:stretch>
            <a:fillRect/>
          </a:stretch>
        </p:blipFill>
        <p:spPr>
          <a:xfrm>
            <a:off x="1767840" y="1180875"/>
            <a:ext cx="4143103" cy="5477632"/>
          </a:xfrm>
          <a:prstGeom prst="rect">
            <a:avLst/>
          </a:prstGeom>
        </p:spPr>
      </p:pic>
      <p:pic>
        <p:nvPicPr>
          <p:cNvPr id="3" name="Picture 2"/>
          <p:cNvPicPr>
            <a:picLocks noChangeAspect="1"/>
          </p:cNvPicPr>
          <p:nvPr/>
        </p:nvPicPr>
        <p:blipFill>
          <a:blip r:embed="rId3"/>
          <a:stretch>
            <a:fillRect/>
          </a:stretch>
        </p:blipFill>
        <p:spPr>
          <a:xfrm>
            <a:off x="6409507" y="1198293"/>
            <a:ext cx="4223607" cy="5477632"/>
          </a:xfrm>
          <a:prstGeom prst="rect">
            <a:avLst/>
          </a:prstGeom>
        </p:spPr>
      </p:pic>
    </p:spTree>
    <p:extLst>
      <p:ext uri="{BB962C8B-B14F-4D97-AF65-F5344CB8AC3E}">
        <p14:creationId xmlns:p14="http://schemas.microsoft.com/office/powerpoint/2010/main" val="2280517307"/>
      </p:ext>
    </p:extLst>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6754" y="1207067"/>
            <a:ext cx="9561096" cy="5632311"/>
          </a:xfrm>
          <a:prstGeom prst="rect">
            <a:avLst/>
          </a:prstGeom>
          <a:noFill/>
        </p:spPr>
        <p:txBody>
          <a:bodyPr wrap="square" rtlCol="0">
            <a:spAutoFit/>
          </a:bodyPr>
          <a:lstStyle/>
          <a:p>
            <a:r>
              <a:rPr lang="en-US" b="1" dirty="0">
                <a:solidFill>
                  <a:schemeClr val="accent1"/>
                </a:solidFill>
              </a:rPr>
              <a:t>Arts for All Partnership </a:t>
            </a:r>
            <a:endParaRPr lang="en-US" b="1" dirty="0" smtClean="0">
              <a:solidFill>
                <a:schemeClr val="accent1"/>
              </a:solidFill>
            </a:endParaRPr>
          </a:p>
          <a:p>
            <a:r>
              <a:rPr lang="en-US" i="1" dirty="0" smtClean="0">
                <a:solidFill>
                  <a:schemeClr val="accent1"/>
                </a:solidFill>
              </a:rPr>
              <a:t>Ongoing; carried out by its </a:t>
            </a:r>
            <a:r>
              <a:rPr lang="en-US" i="1" smtClean="0">
                <a:solidFill>
                  <a:schemeClr val="accent1"/>
                </a:solidFill>
              </a:rPr>
              <a:t>own GHCF </a:t>
            </a:r>
            <a:r>
              <a:rPr lang="en-US" i="1" dirty="0" smtClean="0">
                <a:solidFill>
                  <a:schemeClr val="accent1"/>
                </a:solidFill>
              </a:rPr>
              <a:t>committee</a:t>
            </a:r>
            <a:endParaRPr lang="en-US" dirty="0">
              <a:solidFill>
                <a:schemeClr val="accent1"/>
              </a:solidFill>
            </a:endParaRPr>
          </a:p>
          <a:p>
            <a:pPr marL="285750" indent="-285750">
              <a:buClr>
                <a:schemeClr val="accent2"/>
              </a:buClr>
              <a:buFont typeface="Arial" panose="020B0604020202020204" pitchFamily="34" charset="0"/>
              <a:buChar char="•"/>
            </a:pPr>
            <a:r>
              <a:rPr lang="en-US" dirty="0">
                <a:solidFill>
                  <a:srgbClr val="2C343A"/>
                </a:solidFill>
              </a:rPr>
              <a:t>This unique collaborative funding initiative aims to improve the efficiency of arts grant funding and increase the overall impact of grant funding for arts programming in our communities. </a:t>
            </a:r>
            <a:endParaRPr lang="en-US" dirty="0" smtClean="0">
              <a:solidFill>
                <a:srgbClr val="2C343A"/>
              </a:solidFill>
            </a:endParaRPr>
          </a:p>
          <a:p>
            <a:endParaRPr lang="en-US" sz="1100" b="1" dirty="0">
              <a:solidFill>
                <a:srgbClr val="2C343A"/>
              </a:solidFill>
            </a:endParaRPr>
          </a:p>
          <a:p>
            <a:r>
              <a:rPr lang="en-US" b="1" dirty="0" smtClean="0">
                <a:solidFill>
                  <a:schemeClr val="accent1"/>
                </a:solidFill>
              </a:rPr>
              <a:t>Greater </a:t>
            </a:r>
            <a:r>
              <a:rPr lang="en-US" b="1" dirty="0">
                <a:solidFill>
                  <a:schemeClr val="accent1"/>
                </a:solidFill>
              </a:rPr>
              <a:t>Harrisburg Community Foundation Benjamin Franklin Trust Fund</a:t>
            </a:r>
            <a:endParaRPr lang="en-US" dirty="0">
              <a:solidFill>
                <a:schemeClr val="accent1"/>
              </a:solidFill>
            </a:endParaRPr>
          </a:p>
          <a:p>
            <a:r>
              <a:rPr lang="en-US" i="1" dirty="0" smtClean="0">
                <a:solidFill>
                  <a:schemeClr val="accent1"/>
                </a:solidFill>
              </a:rPr>
              <a:t>Reintroduced in 2018; carried out by the GHCF grantmaking committee</a:t>
            </a:r>
            <a:endParaRPr lang="en-US" dirty="0">
              <a:solidFill>
                <a:schemeClr val="accent1"/>
              </a:solidFill>
            </a:endParaRPr>
          </a:p>
          <a:p>
            <a:pPr marL="285750" indent="-285750">
              <a:buClr>
                <a:schemeClr val="accent2"/>
              </a:buClr>
              <a:buFont typeface="Arial" panose="020B0604020202020204" pitchFamily="34" charset="0"/>
              <a:buChar char="•"/>
            </a:pPr>
            <a:r>
              <a:rPr lang="en-US" dirty="0">
                <a:solidFill>
                  <a:srgbClr val="2C343A"/>
                </a:solidFill>
              </a:rPr>
              <a:t>The GHCF Benjamin Franklin Trust Fund grant opportunity seeks to support programs and services that work to increase knowledge and/or quality of life or that inspire positive outcomes for individuals and families living in the service area of Cumberland, Dauphin, Franklin, Juniata, Mifflin, Lebanon, and Perry Counties, and/or the Dillsburg area of York County. </a:t>
            </a:r>
          </a:p>
          <a:p>
            <a:pPr>
              <a:buClr>
                <a:schemeClr val="accent2"/>
              </a:buClr>
            </a:pPr>
            <a:endParaRPr lang="en-US" sz="1100" dirty="0">
              <a:solidFill>
                <a:srgbClr val="2C343A"/>
              </a:solidFill>
            </a:endParaRPr>
          </a:p>
          <a:p>
            <a:r>
              <a:rPr lang="en-US" b="1" dirty="0">
                <a:solidFill>
                  <a:schemeClr val="accent1"/>
                </a:solidFill>
              </a:rPr>
              <a:t>Greater Harrisburg Community Foundation UPstream</a:t>
            </a:r>
            <a:endParaRPr lang="en-US" dirty="0">
              <a:solidFill>
                <a:schemeClr val="accent1"/>
              </a:solidFill>
            </a:endParaRPr>
          </a:p>
          <a:p>
            <a:r>
              <a:rPr lang="en-US" i="1" dirty="0">
                <a:solidFill>
                  <a:schemeClr val="accent1"/>
                </a:solidFill>
              </a:rPr>
              <a:t>Introduced in </a:t>
            </a:r>
            <a:r>
              <a:rPr lang="en-US" i="1" dirty="0" smtClean="0">
                <a:solidFill>
                  <a:schemeClr val="accent1"/>
                </a:solidFill>
              </a:rPr>
              <a:t>2018; carried out by the GHCF grantmaking committee</a:t>
            </a:r>
            <a:endParaRPr lang="en-US" dirty="0">
              <a:solidFill>
                <a:schemeClr val="accent1"/>
              </a:solidFill>
            </a:endParaRPr>
          </a:p>
          <a:p>
            <a:pPr marL="285750" indent="-285750">
              <a:buClr>
                <a:schemeClr val="accent2"/>
              </a:buClr>
              <a:buFont typeface="Arial" panose="020B0604020202020204" pitchFamily="34" charset="0"/>
              <a:buChar char="•"/>
            </a:pPr>
            <a:r>
              <a:rPr lang="en-US" dirty="0">
                <a:solidFill>
                  <a:srgbClr val="2C343A"/>
                </a:solidFill>
              </a:rPr>
              <a:t>The </a:t>
            </a:r>
            <a:r>
              <a:rPr lang="en-US" dirty="0" smtClean="0">
                <a:solidFill>
                  <a:srgbClr val="2C343A"/>
                </a:solidFill>
              </a:rPr>
              <a:t>GHCF </a:t>
            </a:r>
            <a:r>
              <a:rPr lang="en-US" dirty="0">
                <a:solidFill>
                  <a:srgbClr val="2C343A"/>
                </a:solidFill>
              </a:rPr>
              <a:t>UPstream grant opportunity seeks to improve our area communities by supporting existing or new “upstream” systems, interventions, programs, or projects that attempt to create positive social change by addressing a problem at its source rather than managing its “downstream” symptoms. </a:t>
            </a:r>
            <a:endParaRPr lang="en-US" dirty="0" smtClean="0">
              <a:solidFill>
                <a:srgbClr val="2C343A"/>
              </a:solidFill>
            </a:endParaRPr>
          </a:p>
        </p:txBody>
      </p:sp>
      <p:sp>
        <p:nvSpPr>
          <p:cNvPr id="5" name="TextBox 4"/>
          <p:cNvSpPr txBox="1"/>
          <p:nvPr/>
        </p:nvSpPr>
        <p:spPr>
          <a:xfrm>
            <a:off x="0" y="438221"/>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GHCF ANNOUNCED GRANT OPPORTUNITIES </a:t>
            </a:r>
            <a:endParaRPr lang="en-US" sz="4000" b="1" dirty="0">
              <a:solidFill>
                <a:srgbClr val="0099AA"/>
              </a:solidFill>
              <a:latin typeface="+mj-lt"/>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32" y="1378346"/>
            <a:ext cx="2078791" cy="95555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78" y="2905765"/>
            <a:ext cx="2204971" cy="795372"/>
          </a:xfrm>
          <a:prstGeom prst="rect">
            <a:avLst/>
          </a:prstGeom>
        </p:spPr>
      </p:pic>
    </p:spTree>
    <p:extLst>
      <p:ext uri="{BB962C8B-B14F-4D97-AF65-F5344CB8AC3E}">
        <p14:creationId xmlns:p14="http://schemas.microsoft.com/office/powerpoint/2010/main" val="2414238702"/>
      </p:ext>
    </p:extLst>
  </p:cSld>
  <p:clrMapOvr>
    <a:masterClrMapping/>
  </p:clrMapOvr>
  <p:transition>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5817" y="1551984"/>
            <a:ext cx="9178835" cy="3970318"/>
          </a:xfrm>
          <a:prstGeom prst="rect">
            <a:avLst/>
          </a:prstGeom>
          <a:noFill/>
        </p:spPr>
        <p:txBody>
          <a:bodyPr wrap="square" rtlCol="0">
            <a:spAutoFit/>
          </a:bodyPr>
          <a:lstStyle/>
          <a:p>
            <a:pPr>
              <a:buClr>
                <a:schemeClr val="accent2"/>
              </a:buClr>
            </a:pPr>
            <a:r>
              <a:rPr lang="en-US" b="1" dirty="0">
                <a:solidFill>
                  <a:schemeClr val="accent1"/>
                </a:solidFill>
              </a:rPr>
              <a:t>Greater Harrisburg Community Foundation Early Childhood Strategic Initiative: Phase Two</a:t>
            </a:r>
            <a:endParaRPr lang="en-US" dirty="0">
              <a:solidFill>
                <a:schemeClr val="accent1"/>
              </a:solidFill>
            </a:endParaRPr>
          </a:p>
          <a:p>
            <a:pPr>
              <a:buClr>
                <a:schemeClr val="accent2"/>
              </a:buClr>
            </a:pPr>
            <a:r>
              <a:rPr lang="en-US" i="1" dirty="0">
                <a:solidFill>
                  <a:schemeClr val="accent1"/>
                </a:solidFill>
              </a:rPr>
              <a:t>Work taking place in 2018-2021</a:t>
            </a:r>
            <a:endParaRPr lang="en-US" dirty="0">
              <a:solidFill>
                <a:schemeClr val="accent1"/>
              </a:solidFill>
            </a:endParaRPr>
          </a:p>
          <a:p>
            <a:pPr marL="285750" indent="-285750">
              <a:buClr>
                <a:schemeClr val="accent2"/>
              </a:buClr>
              <a:buFont typeface="Arial" panose="020B0604020202020204" pitchFamily="34" charset="0"/>
              <a:buChar char="•"/>
            </a:pPr>
            <a:r>
              <a:rPr lang="en-US" dirty="0">
                <a:solidFill>
                  <a:srgbClr val="2C343A"/>
                </a:solidFill>
              </a:rPr>
              <a:t>Phase Two of the Early Childhood Strategic Initiative is a four year grant that will serve to connect families to early childhood services and resources by ensuring that quality early childhood services and resources exist and are accessible to children and their families, educators, and the greater community.</a:t>
            </a:r>
          </a:p>
          <a:p>
            <a:endParaRPr lang="en-US" b="1" dirty="0" smtClean="0">
              <a:solidFill>
                <a:schemeClr val="accent1"/>
              </a:solidFill>
            </a:endParaRPr>
          </a:p>
          <a:p>
            <a:r>
              <a:rPr lang="en-US" b="1" dirty="0" smtClean="0">
                <a:solidFill>
                  <a:schemeClr val="accent1"/>
                </a:solidFill>
              </a:rPr>
              <a:t>Greater </a:t>
            </a:r>
            <a:r>
              <a:rPr lang="en-US" b="1" dirty="0">
                <a:solidFill>
                  <a:schemeClr val="accent1"/>
                </a:solidFill>
              </a:rPr>
              <a:t>Harrisburg Community Foundation Early Childhood Strategic Initiative: Phase 3</a:t>
            </a:r>
            <a:endParaRPr lang="en-US" dirty="0">
              <a:solidFill>
                <a:schemeClr val="accent1"/>
              </a:solidFill>
            </a:endParaRPr>
          </a:p>
          <a:p>
            <a:r>
              <a:rPr lang="en-US" i="1" dirty="0">
                <a:solidFill>
                  <a:schemeClr val="accent1"/>
                </a:solidFill>
              </a:rPr>
              <a:t>Introduced in 2018</a:t>
            </a:r>
            <a:endParaRPr lang="en-US" dirty="0">
              <a:solidFill>
                <a:schemeClr val="accent1"/>
              </a:solidFill>
            </a:endParaRPr>
          </a:p>
          <a:p>
            <a:pPr marL="285750" indent="-285750">
              <a:buClr>
                <a:schemeClr val="accent2"/>
              </a:buClr>
              <a:buFont typeface="Arial" panose="020B0604020202020204" pitchFamily="34" charset="0"/>
              <a:buChar char="•"/>
            </a:pPr>
            <a:r>
              <a:rPr lang="en-US" dirty="0" smtClean="0">
                <a:solidFill>
                  <a:srgbClr val="2C343A"/>
                </a:solidFill>
              </a:rPr>
              <a:t>GHCF </a:t>
            </a:r>
            <a:r>
              <a:rPr lang="en-US" dirty="0">
                <a:solidFill>
                  <a:srgbClr val="2C343A"/>
                </a:solidFill>
              </a:rPr>
              <a:t>will make an additional investment of $34,000 every year during 2018, 2019, 2020, 2021, and 2022 to support programs and projects that support early childhood education within each of its regional foundations. </a:t>
            </a:r>
            <a:endParaRPr lang="en-US" dirty="0" smtClean="0">
              <a:solidFill>
                <a:srgbClr val="2C343A"/>
              </a:solidFill>
            </a:endParaRPr>
          </a:p>
          <a:p>
            <a:pPr marL="285750" indent="-285750">
              <a:buFont typeface="Arial" panose="020B0604020202020204" pitchFamily="34" charset="0"/>
              <a:buChar char="•"/>
            </a:pPr>
            <a:endParaRPr lang="en-US" dirty="0">
              <a:solidFill>
                <a:srgbClr val="2C343A"/>
              </a:solidFill>
            </a:endParaRPr>
          </a:p>
        </p:txBody>
      </p:sp>
      <p:sp>
        <p:nvSpPr>
          <p:cNvPr id="5" name="TextBox 4"/>
          <p:cNvSpPr txBox="1"/>
          <p:nvPr/>
        </p:nvSpPr>
        <p:spPr>
          <a:xfrm>
            <a:off x="0" y="438221"/>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GHCF ANNOUNCED GRANT OPPORTUNITIES </a:t>
            </a:r>
            <a:endParaRPr lang="en-US" sz="4000" b="1" dirty="0">
              <a:solidFill>
                <a:srgbClr val="0099AA"/>
              </a:solidFill>
              <a:latin typeface="+mj-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12" y="1630367"/>
            <a:ext cx="2186032" cy="854530"/>
          </a:xfrm>
          <a:prstGeom prst="rect">
            <a:avLst/>
          </a:prstGeom>
        </p:spPr>
      </p:pic>
    </p:spTree>
    <p:extLst>
      <p:ext uri="{BB962C8B-B14F-4D97-AF65-F5344CB8AC3E}">
        <p14:creationId xmlns:p14="http://schemas.microsoft.com/office/powerpoint/2010/main" val="4586469"/>
      </p:ext>
    </p:extLst>
  </p:cSld>
  <p:clrMapOvr>
    <a:masterClrMapping/>
  </p:clrMapOvr>
  <p:transition>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9788" y="1372530"/>
            <a:ext cx="10722429" cy="4801314"/>
          </a:xfrm>
          <a:prstGeom prst="rect">
            <a:avLst/>
          </a:prstGeom>
          <a:noFill/>
        </p:spPr>
        <p:txBody>
          <a:bodyPr wrap="square" rtlCol="0">
            <a:spAutoFit/>
          </a:bodyPr>
          <a:lstStyle/>
          <a:p>
            <a:r>
              <a:rPr lang="en-US" b="1" dirty="0">
                <a:solidFill>
                  <a:schemeClr val="accent1"/>
                </a:solidFill>
              </a:rPr>
              <a:t>Greater Harrisburg Community Foundation: Emergency Needs Grant</a:t>
            </a:r>
            <a:endParaRPr lang="en-US" dirty="0">
              <a:solidFill>
                <a:schemeClr val="accent1"/>
              </a:solidFill>
            </a:endParaRPr>
          </a:p>
          <a:p>
            <a:r>
              <a:rPr lang="en-US" i="1" dirty="0" smtClean="0">
                <a:solidFill>
                  <a:schemeClr val="accent1"/>
                </a:solidFill>
              </a:rPr>
              <a:t>Ongoing; Carried out by TFEC staff on behalf of GHCF; awards are reported to GHCF</a:t>
            </a:r>
            <a:endParaRPr lang="en-US" dirty="0">
              <a:solidFill>
                <a:schemeClr val="accent1"/>
              </a:solidFill>
            </a:endParaRPr>
          </a:p>
          <a:p>
            <a:pPr marL="285750" indent="-285750">
              <a:buClr>
                <a:schemeClr val="accent2"/>
              </a:buClr>
              <a:buFont typeface="Arial" panose="020B0604020202020204" pitchFamily="34" charset="0"/>
              <a:buChar char="•"/>
            </a:pPr>
            <a:r>
              <a:rPr lang="en-US" dirty="0">
                <a:solidFill>
                  <a:srgbClr val="2C343A"/>
                </a:solidFill>
              </a:rPr>
              <a:t>This interior grant (non-public) consists of a reserve of funds that may be applied to </a:t>
            </a:r>
            <a:r>
              <a:rPr lang="en-US" b="1" dirty="0">
                <a:solidFill>
                  <a:srgbClr val="2C343A"/>
                </a:solidFill>
              </a:rPr>
              <a:t>emergency community need</a:t>
            </a:r>
            <a:r>
              <a:rPr lang="en-US" dirty="0">
                <a:solidFill>
                  <a:srgbClr val="2C343A"/>
                </a:solidFill>
              </a:rPr>
              <a:t>s as deemed appropriate by TFEC.  </a:t>
            </a:r>
          </a:p>
          <a:p>
            <a:pPr marL="285750" indent="-285750">
              <a:buFont typeface="Arial" panose="020B0604020202020204" pitchFamily="34" charset="0"/>
              <a:buChar char="•"/>
            </a:pPr>
            <a:endParaRPr lang="en-US" dirty="0">
              <a:solidFill>
                <a:srgbClr val="2C343A"/>
              </a:solidFill>
            </a:endParaRPr>
          </a:p>
          <a:p>
            <a:r>
              <a:rPr lang="en-US" b="1" dirty="0">
                <a:solidFill>
                  <a:schemeClr val="accent1"/>
                </a:solidFill>
              </a:rPr>
              <a:t>Greater Harrisburg Community Foundation: Patricia L. Murray Fund</a:t>
            </a:r>
            <a:endParaRPr lang="en-US" dirty="0">
              <a:solidFill>
                <a:schemeClr val="accent1"/>
              </a:solidFill>
            </a:endParaRPr>
          </a:p>
          <a:p>
            <a:r>
              <a:rPr lang="en-US" i="1" dirty="0" smtClean="0">
                <a:solidFill>
                  <a:schemeClr val="accent1"/>
                </a:solidFill>
              </a:rPr>
              <a:t>Ongoing; Carried out by TFEC Staff on behalf of GHCF</a:t>
            </a:r>
          </a:p>
          <a:p>
            <a:pPr marL="285750" indent="-285750">
              <a:buClr>
                <a:schemeClr val="accent2"/>
              </a:buClr>
              <a:buFont typeface="Arial" panose="020B0604020202020204" pitchFamily="34" charset="0"/>
              <a:buChar char="•"/>
            </a:pPr>
            <a:r>
              <a:rPr lang="en-US" dirty="0">
                <a:solidFill>
                  <a:srgbClr val="2C343A"/>
                </a:solidFill>
              </a:rPr>
              <a:t>This opportunity seeks grant proposals that “address concerns of women with educational and outreach programs that relate to and enhance the lives of socially and economically deprived individuals”. </a:t>
            </a:r>
            <a:endParaRPr lang="en-US" dirty="0" smtClean="0">
              <a:solidFill>
                <a:srgbClr val="2C343A"/>
              </a:solidFill>
            </a:endParaRPr>
          </a:p>
          <a:p>
            <a:pPr marL="285750" indent="-285750">
              <a:buClr>
                <a:schemeClr val="accent2"/>
              </a:buClr>
              <a:buFont typeface="Arial" panose="020B0604020202020204" pitchFamily="34" charset="0"/>
              <a:buChar char="•"/>
            </a:pPr>
            <a:r>
              <a:rPr lang="en-US" dirty="0">
                <a:solidFill>
                  <a:srgbClr val="2C343A"/>
                </a:solidFill>
              </a:rPr>
              <a:t>These organizations will be invited yearly to apply for grant funding through the Patricia L. Murray Fund. </a:t>
            </a:r>
          </a:p>
          <a:p>
            <a:pPr marL="742950" lvl="1" indent="-285750">
              <a:buClr>
                <a:schemeClr val="accent2"/>
              </a:buClr>
              <a:buFont typeface="Arial" panose="020B0604020202020204" pitchFamily="34" charset="0"/>
              <a:buChar char="•"/>
            </a:pPr>
            <a:r>
              <a:rPr lang="en-US" dirty="0" smtClean="0">
                <a:solidFill>
                  <a:srgbClr val="2C343A"/>
                </a:solidFill>
              </a:rPr>
              <a:t>The </a:t>
            </a:r>
            <a:r>
              <a:rPr lang="en-US" dirty="0">
                <a:solidFill>
                  <a:srgbClr val="2C343A"/>
                </a:solidFill>
              </a:rPr>
              <a:t>American Association of University Women, Harrisburg </a:t>
            </a:r>
            <a:r>
              <a:rPr lang="en-US" dirty="0" smtClean="0">
                <a:solidFill>
                  <a:srgbClr val="2C343A"/>
                </a:solidFill>
              </a:rPr>
              <a:t>Branch</a:t>
            </a:r>
            <a:endParaRPr lang="en-US" sz="1600" dirty="0">
              <a:solidFill>
                <a:srgbClr val="2C343A"/>
              </a:solidFill>
            </a:endParaRPr>
          </a:p>
          <a:p>
            <a:pPr marL="742950" lvl="1" indent="-285750">
              <a:buClr>
                <a:schemeClr val="accent2"/>
              </a:buClr>
              <a:buFont typeface="Arial" panose="020B0604020202020204" pitchFamily="34" charset="0"/>
              <a:buChar char="•"/>
            </a:pPr>
            <a:r>
              <a:rPr lang="en-US" dirty="0" smtClean="0">
                <a:solidFill>
                  <a:srgbClr val="2C343A"/>
                </a:solidFill>
              </a:rPr>
              <a:t>The </a:t>
            </a:r>
            <a:r>
              <a:rPr lang="en-US" dirty="0">
                <a:solidFill>
                  <a:srgbClr val="2C343A"/>
                </a:solidFill>
              </a:rPr>
              <a:t>League of Women Voters of the Harrisburg </a:t>
            </a:r>
            <a:r>
              <a:rPr lang="en-US" dirty="0" smtClean="0">
                <a:solidFill>
                  <a:srgbClr val="2C343A"/>
                </a:solidFill>
              </a:rPr>
              <a:t>Area</a:t>
            </a:r>
            <a:endParaRPr lang="en-US" sz="1600" dirty="0">
              <a:solidFill>
                <a:srgbClr val="2C343A"/>
              </a:solidFill>
            </a:endParaRPr>
          </a:p>
          <a:p>
            <a:pPr marL="742950" lvl="1" indent="-285750">
              <a:buClr>
                <a:schemeClr val="accent2"/>
              </a:buClr>
              <a:buFont typeface="Arial" panose="020B0604020202020204" pitchFamily="34" charset="0"/>
              <a:buChar char="•"/>
            </a:pPr>
            <a:r>
              <a:rPr lang="en-US" dirty="0" smtClean="0">
                <a:solidFill>
                  <a:srgbClr val="2C343A"/>
                </a:solidFill>
              </a:rPr>
              <a:t>The </a:t>
            </a:r>
            <a:r>
              <a:rPr lang="en-US" dirty="0">
                <a:solidFill>
                  <a:srgbClr val="2C343A"/>
                </a:solidFill>
              </a:rPr>
              <a:t>Susquehanna Arts </a:t>
            </a:r>
            <a:r>
              <a:rPr lang="en-US" dirty="0" smtClean="0">
                <a:solidFill>
                  <a:srgbClr val="2C343A"/>
                </a:solidFill>
              </a:rPr>
              <a:t>Museum</a:t>
            </a:r>
            <a:endParaRPr lang="en-US" sz="1600" dirty="0">
              <a:solidFill>
                <a:srgbClr val="2C343A"/>
              </a:solidFill>
            </a:endParaRPr>
          </a:p>
          <a:p>
            <a:pPr marL="742950" lvl="1" indent="-285750">
              <a:buClr>
                <a:schemeClr val="accent2"/>
              </a:buClr>
              <a:buFont typeface="Arial" panose="020B0604020202020204" pitchFamily="34" charset="0"/>
              <a:buChar char="•"/>
            </a:pPr>
            <a:r>
              <a:rPr lang="en-US" dirty="0" smtClean="0">
                <a:solidFill>
                  <a:srgbClr val="2C343A"/>
                </a:solidFill>
              </a:rPr>
              <a:t>The </a:t>
            </a:r>
            <a:r>
              <a:rPr lang="en-US" dirty="0">
                <a:solidFill>
                  <a:srgbClr val="2C343A"/>
                </a:solidFill>
              </a:rPr>
              <a:t>YWCA of Greater Harrisburg</a:t>
            </a:r>
            <a:endParaRPr lang="en-US" sz="1600" dirty="0">
              <a:solidFill>
                <a:srgbClr val="2C343A"/>
              </a:solidFill>
            </a:endParaRPr>
          </a:p>
          <a:p>
            <a:pPr marL="742950" lvl="1" indent="-285750">
              <a:buClr>
                <a:schemeClr val="accent1"/>
              </a:buClr>
              <a:buFont typeface="Arial" panose="020B0604020202020204" pitchFamily="34" charset="0"/>
              <a:buChar char="•"/>
            </a:pPr>
            <a:endParaRPr lang="en-US" dirty="0">
              <a:solidFill>
                <a:srgbClr val="2C343A"/>
              </a:solidFill>
            </a:endParaRPr>
          </a:p>
        </p:txBody>
      </p:sp>
      <p:sp>
        <p:nvSpPr>
          <p:cNvPr id="5" name="TextBox 4"/>
          <p:cNvSpPr txBox="1"/>
          <p:nvPr/>
        </p:nvSpPr>
        <p:spPr>
          <a:xfrm>
            <a:off x="0" y="438221"/>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GHCF </a:t>
            </a:r>
            <a:r>
              <a:rPr lang="en-US" sz="4000" b="1" dirty="0">
                <a:solidFill>
                  <a:srgbClr val="0099AA"/>
                </a:solidFill>
                <a:latin typeface="+mj-lt"/>
              </a:rPr>
              <a:t>NON-</a:t>
            </a:r>
            <a:r>
              <a:rPr lang="en-US" sz="4000" b="1" dirty="0" smtClean="0">
                <a:solidFill>
                  <a:srgbClr val="0099AA"/>
                </a:solidFill>
                <a:latin typeface="+mj-lt"/>
              </a:rPr>
              <a:t>ANNOUNCED GRANT OPPORTUNITIES </a:t>
            </a:r>
            <a:endParaRPr lang="en-US" sz="4000" b="1" dirty="0">
              <a:solidFill>
                <a:srgbClr val="0099AA"/>
              </a:solidFill>
              <a:latin typeface="+mj-lt"/>
            </a:endParaRPr>
          </a:p>
        </p:txBody>
      </p:sp>
    </p:spTree>
    <p:extLst>
      <p:ext uri="{BB962C8B-B14F-4D97-AF65-F5344CB8AC3E}">
        <p14:creationId xmlns:p14="http://schemas.microsoft.com/office/powerpoint/2010/main" val="4276693666"/>
      </p:ext>
    </p:extLst>
  </p:cSld>
  <p:clrMapOvr>
    <a:masterClrMapping/>
  </p:clrMapOvr>
  <p:transition>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602205" y="214008"/>
            <a:ext cx="7445828" cy="6858000"/>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100000"/>
              </a:lnSpc>
              <a:spcBef>
                <a:spcPts val="1000"/>
              </a:spcBef>
              <a:buClr>
                <a:srgbClr val="F99D20"/>
              </a:buClr>
              <a:buFont typeface="Arial" panose="020B0604020202020204" pitchFamily="34" charset="0"/>
              <a:buChar char="•"/>
              <a:defRPr sz="1800" kern="1200">
                <a:solidFill>
                  <a:srgbClr val="0099AA"/>
                </a:solidFill>
                <a:latin typeface="+mn-lt"/>
                <a:ea typeface="+mn-ea"/>
                <a:cs typeface="+mn-cs"/>
              </a:defRPr>
            </a:lvl1pPr>
            <a:lvl2pPr marL="457200" indent="-228600" algn="l" defTabSz="914400" rtl="0" eaLnBrk="1" latinLnBrk="0" hangingPunct="1">
              <a:lnSpc>
                <a:spcPct val="100000"/>
              </a:lnSpc>
              <a:spcBef>
                <a:spcPts val="1000"/>
              </a:spcBef>
              <a:buClr>
                <a:srgbClr val="F99D20"/>
              </a:buClr>
              <a:buFont typeface="Arial" panose="020B0604020202020204" pitchFamily="34" charset="0"/>
              <a:buChar char="•"/>
              <a:defRPr sz="1600" kern="1200">
                <a:solidFill>
                  <a:srgbClr val="0099AA"/>
                </a:solidFill>
                <a:latin typeface="+mn-lt"/>
                <a:ea typeface="+mn-ea"/>
                <a:cs typeface="+mn-cs"/>
              </a:defRPr>
            </a:lvl2pPr>
            <a:lvl3pPr marL="685800" indent="-228600" algn="l" defTabSz="914400" rtl="0" eaLnBrk="1" latinLnBrk="0" hangingPunct="1">
              <a:lnSpc>
                <a:spcPct val="100000"/>
              </a:lnSpc>
              <a:spcBef>
                <a:spcPts val="1000"/>
              </a:spcBef>
              <a:buClr>
                <a:srgbClr val="F99D20"/>
              </a:buClr>
              <a:buFont typeface="Arial" panose="020B0604020202020204" pitchFamily="34" charset="0"/>
              <a:buChar char="•"/>
              <a:defRPr sz="1600" kern="1200">
                <a:solidFill>
                  <a:srgbClr val="0099AA"/>
                </a:solidFill>
                <a:latin typeface="+mn-lt"/>
                <a:ea typeface="+mn-ea"/>
                <a:cs typeface="+mn-cs"/>
              </a:defRPr>
            </a:lvl3pPr>
            <a:lvl4pPr marL="914400" indent="-228600" algn="l" defTabSz="914400" rtl="0" eaLnBrk="1" latinLnBrk="0" hangingPunct="1">
              <a:lnSpc>
                <a:spcPct val="100000"/>
              </a:lnSpc>
              <a:spcBef>
                <a:spcPts val="1000"/>
              </a:spcBef>
              <a:buClr>
                <a:srgbClr val="F99D20"/>
              </a:buClr>
              <a:buFont typeface="Arial" panose="020B0604020202020204" pitchFamily="34" charset="0"/>
              <a:buChar char="•"/>
              <a:defRPr sz="1600" kern="1200">
                <a:solidFill>
                  <a:srgbClr val="0099AA"/>
                </a:solidFill>
                <a:latin typeface="+mn-lt"/>
                <a:ea typeface="+mn-ea"/>
                <a:cs typeface="+mn-cs"/>
              </a:defRPr>
            </a:lvl4pPr>
            <a:lvl5pPr marL="1143000" indent="-228600" algn="l" defTabSz="914400" rtl="0" eaLnBrk="1" latinLnBrk="0" hangingPunct="1">
              <a:lnSpc>
                <a:spcPct val="100000"/>
              </a:lnSpc>
              <a:spcBef>
                <a:spcPts val="1000"/>
              </a:spcBef>
              <a:buClr>
                <a:srgbClr val="F99D20"/>
              </a:buClr>
              <a:buFont typeface="Arial" panose="020B0604020202020204" pitchFamily="34" charset="0"/>
              <a:buChar char="•"/>
              <a:defRPr sz="1600" kern="1200">
                <a:solidFill>
                  <a:srgbClr val="0099AA"/>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0"/>
              </a:spcBef>
              <a:spcAft>
                <a:spcPts val="1000"/>
              </a:spcAft>
              <a:buNone/>
            </a:pPr>
            <a:r>
              <a:rPr lang="en-US" sz="4000" b="1" dirty="0" smtClean="0">
                <a:solidFill>
                  <a:schemeClr val="tx1"/>
                </a:solidFill>
                <a:latin typeface="+mj-lt"/>
              </a:rPr>
              <a:t>Welcome</a:t>
            </a:r>
            <a:endParaRPr lang="en-US" sz="4000" b="1" dirty="0">
              <a:solidFill>
                <a:schemeClr val="tx1"/>
              </a:solidFill>
              <a:latin typeface="+mj-lt"/>
            </a:endParaRPr>
          </a:p>
          <a:p>
            <a:pPr marL="0" indent="0">
              <a:spcBef>
                <a:spcPts val="0"/>
              </a:spcBef>
              <a:spcAft>
                <a:spcPts val="1000"/>
              </a:spcAft>
              <a:buNone/>
            </a:pPr>
            <a:r>
              <a:rPr lang="en-US" sz="4000" b="1" dirty="0" smtClean="0">
                <a:solidFill>
                  <a:schemeClr val="tx1"/>
                </a:solidFill>
                <a:latin typeface="+mj-lt"/>
              </a:rPr>
              <a:t>Introductions</a:t>
            </a:r>
            <a:endParaRPr lang="en-US" sz="4000" b="1" dirty="0">
              <a:solidFill>
                <a:schemeClr val="tx1"/>
              </a:solidFill>
              <a:latin typeface="+mj-lt"/>
            </a:endParaRPr>
          </a:p>
          <a:p>
            <a:pPr marL="0" indent="0">
              <a:spcBef>
                <a:spcPts val="0"/>
              </a:spcBef>
              <a:spcAft>
                <a:spcPts val="1000"/>
              </a:spcAft>
              <a:buNone/>
            </a:pPr>
            <a:r>
              <a:rPr lang="en-US" sz="4000" b="1" dirty="0" smtClean="0">
                <a:solidFill>
                  <a:schemeClr val="tx1"/>
                </a:solidFill>
                <a:latin typeface="+mj-lt"/>
              </a:rPr>
              <a:t>Let’s </a:t>
            </a:r>
            <a:r>
              <a:rPr lang="en-US" sz="4000" b="1" dirty="0">
                <a:solidFill>
                  <a:schemeClr val="tx1"/>
                </a:solidFill>
                <a:latin typeface="+mj-lt"/>
              </a:rPr>
              <a:t>talk TFEC </a:t>
            </a:r>
          </a:p>
          <a:p>
            <a:pPr marL="0" indent="0">
              <a:spcBef>
                <a:spcPts val="0"/>
              </a:spcBef>
              <a:spcAft>
                <a:spcPts val="1000"/>
              </a:spcAft>
              <a:buNone/>
            </a:pPr>
            <a:r>
              <a:rPr lang="en-US" sz="4000" b="1" dirty="0" smtClean="0">
                <a:solidFill>
                  <a:schemeClr val="tx1"/>
                </a:solidFill>
                <a:latin typeface="+mj-lt"/>
              </a:rPr>
              <a:t>Let’s </a:t>
            </a:r>
            <a:r>
              <a:rPr lang="en-US" sz="4000" b="1" dirty="0">
                <a:solidFill>
                  <a:schemeClr val="tx1"/>
                </a:solidFill>
                <a:latin typeface="+mj-lt"/>
              </a:rPr>
              <a:t>talk </a:t>
            </a:r>
            <a:r>
              <a:rPr lang="en-US" sz="4000" b="1" dirty="0" smtClean="0">
                <a:solidFill>
                  <a:schemeClr val="tx1"/>
                </a:solidFill>
                <a:latin typeface="+mj-lt"/>
              </a:rPr>
              <a:t>GHCF Grantmaking</a:t>
            </a:r>
          </a:p>
          <a:p>
            <a:pPr marL="0" indent="0">
              <a:spcBef>
                <a:spcPts val="0"/>
              </a:spcBef>
              <a:spcAft>
                <a:spcPts val="1000"/>
              </a:spcAft>
              <a:buNone/>
            </a:pPr>
            <a:r>
              <a:rPr lang="en-US" sz="4000" b="1" dirty="0" smtClean="0">
                <a:solidFill>
                  <a:schemeClr val="tx1"/>
                </a:solidFill>
                <a:latin typeface="+mj-lt"/>
              </a:rPr>
              <a:t>What to expect from us</a:t>
            </a:r>
            <a:endParaRPr lang="en-US" sz="4000" b="1" dirty="0">
              <a:solidFill>
                <a:schemeClr val="tx1"/>
              </a:solidFill>
              <a:latin typeface="+mj-lt"/>
            </a:endParaRPr>
          </a:p>
          <a:p>
            <a:pPr marL="0" indent="0">
              <a:spcBef>
                <a:spcPts val="0"/>
              </a:spcBef>
              <a:spcAft>
                <a:spcPts val="1000"/>
              </a:spcAft>
              <a:buNone/>
            </a:pPr>
            <a:r>
              <a:rPr lang="en-US" sz="4000" b="1" dirty="0" smtClean="0">
                <a:solidFill>
                  <a:schemeClr val="tx1"/>
                </a:solidFill>
                <a:latin typeface="+mj-lt"/>
              </a:rPr>
              <a:t>Questions/Comments</a:t>
            </a:r>
            <a:endParaRPr lang="en-US" sz="4000" b="1" dirty="0">
              <a:solidFill>
                <a:schemeClr val="tx1"/>
              </a:solidFill>
              <a:latin typeface="+mj-lt"/>
            </a:endParaRPr>
          </a:p>
        </p:txBody>
      </p:sp>
      <p:sp>
        <p:nvSpPr>
          <p:cNvPr id="5" name="TextBox 4"/>
          <p:cNvSpPr txBox="1"/>
          <p:nvPr/>
        </p:nvSpPr>
        <p:spPr>
          <a:xfrm>
            <a:off x="0" y="2644170"/>
            <a:ext cx="4951379" cy="1569660"/>
          </a:xfrm>
          <a:prstGeom prst="rect">
            <a:avLst/>
          </a:prstGeom>
          <a:noFill/>
        </p:spPr>
        <p:txBody>
          <a:bodyPr wrap="square" rtlCol="0">
            <a:spAutoFit/>
          </a:bodyPr>
          <a:lstStyle/>
          <a:p>
            <a:pPr lvl="1" algn="r">
              <a:spcBef>
                <a:spcPts val="0"/>
              </a:spcBef>
              <a:spcAft>
                <a:spcPts val="1000"/>
              </a:spcAft>
            </a:pPr>
            <a:r>
              <a:rPr lang="en-US" sz="4800" b="1" i="1" dirty="0">
                <a:latin typeface="+mj-lt"/>
              </a:rPr>
              <a:t>Thank you for joining us today!</a:t>
            </a:r>
          </a:p>
        </p:txBody>
      </p:sp>
    </p:spTree>
    <p:extLst>
      <p:ext uri="{BB962C8B-B14F-4D97-AF65-F5344CB8AC3E}">
        <p14:creationId xmlns:p14="http://schemas.microsoft.com/office/powerpoint/2010/main" val="769344633"/>
      </p:ext>
    </p:extLst>
  </p:cSld>
  <p:clrMapOvr>
    <a:masterClrMapping/>
  </p:clrMapOvr>
  <p:transition>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8567" y="1693027"/>
            <a:ext cx="5205548" cy="3785652"/>
          </a:xfrm>
          <a:prstGeom prst="rect">
            <a:avLst/>
          </a:prstGeom>
          <a:noFill/>
        </p:spPr>
        <p:txBody>
          <a:bodyPr wrap="square" rtlCol="0">
            <a:spAutoFit/>
          </a:bodyPr>
          <a:lstStyle/>
          <a:p>
            <a:r>
              <a:rPr lang="en-US" sz="2400" b="1" dirty="0" smtClean="0">
                <a:solidFill>
                  <a:schemeClr val="accent1"/>
                </a:solidFill>
              </a:rPr>
              <a:t>MISSION</a:t>
            </a:r>
          </a:p>
          <a:p>
            <a:endParaRPr lang="en-US" sz="2400" b="1" dirty="0" smtClean="0"/>
          </a:p>
          <a:p>
            <a:r>
              <a:rPr lang="en-US" sz="2400" dirty="0" smtClean="0"/>
              <a:t>The </a:t>
            </a:r>
            <a:r>
              <a:rPr lang="en-US" sz="2400" dirty="0"/>
              <a:t>mission of The Early Childhood Strategic Initiative is to explore and invest in programs that focus on Kindergarten readiness for children ages 3 to 5-years-old who are not in pre-school settings and may, for multiple reasons, have barriers to accessing those </a:t>
            </a:r>
            <a:r>
              <a:rPr lang="en-US" sz="2400" dirty="0" smtClean="0"/>
              <a:t>services.</a:t>
            </a:r>
          </a:p>
        </p:txBody>
      </p:sp>
      <p:sp>
        <p:nvSpPr>
          <p:cNvPr id="5" name="TextBox 4"/>
          <p:cNvSpPr txBox="1"/>
          <p:nvPr/>
        </p:nvSpPr>
        <p:spPr>
          <a:xfrm>
            <a:off x="0" y="438221"/>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GHCF EARLY </a:t>
            </a:r>
            <a:r>
              <a:rPr lang="en-US" sz="4000" b="1" dirty="0">
                <a:solidFill>
                  <a:srgbClr val="0099AA"/>
                </a:solidFill>
                <a:latin typeface="+mj-lt"/>
              </a:rPr>
              <a:t>CHILDHOOD STRATEGIC INITIATIVE</a:t>
            </a:r>
          </a:p>
        </p:txBody>
      </p:sp>
      <p:pic>
        <p:nvPicPr>
          <p:cNvPr id="6" name="Picture 5"/>
          <p:cNvPicPr>
            <a:picLocks noChangeAspect="1"/>
          </p:cNvPicPr>
          <p:nvPr/>
        </p:nvPicPr>
        <p:blipFill>
          <a:blip r:embed="rId2"/>
          <a:stretch>
            <a:fillRect/>
          </a:stretch>
        </p:blipFill>
        <p:spPr>
          <a:xfrm>
            <a:off x="5802533" y="2208759"/>
            <a:ext cx="5617924" cy="3189616"/>
          </a:xfrm>
          <a:prstGeom prst="rect">
            <a:avLst/>
          </a:prstGeom>
        </p:spPr>
      </p:pic>
    </p:spTree>
    <p:extLst>
      <p:ext uri="{BB962C8B-B14F-4D97-AF65-F5344CB8AC3E}">
        <p14:creationId xmlns:p14="http://schemas.microsoft.com/office/powerpoint/2010/main" val="266001794"/>
      </p:ext>
    </p:extLst>
  </p:cSld>
  <p:clrMapOvr>
    <a:masterClrMapping/>
  </p:clrMapOvr>
  <p:transition>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37165" y="1221060"/>
            <a:ext cx="7341327" cy="5078313"/>
          </a:xfrm>
          <a:prstGeom prst="rect">
            <a:avLst/>
          </a:prstGeom>
          <a:noFill/>
        </p:spPr>
        <p:txBody>
          <a:bodyPr wrap="square" rtlCol="0">
            <a:spAutoFit/>
          </a:bodyPr>
          <a:lstStyle/>
          <a:p>
            <a:r>
              <a:rPr lang="en-US" b="1" dirty="0" smtClean="0">
                <a:solidFill>
                  <a:srgbClr val="0099AA"/>
                </a:solidFill>
              </a:rPr>
              <a:t>GRANTMAKING</a:t>
            </a:r>
          </a:p>
          <a:p>
            <a:pPr marL="285750" indent="-285750">
              <a:buFont typeface="Arial" panose="020B0604020202020204" pitchFamily="34" charset="0"/>
              <a:buChar char="•"/>
            </a:pPr>
            <a:r>
              <a:rPr lang="en-US" b="1" dirty="0"/>
              <a:t>Phase One </a:t>
            </a:r>
            <a:r>
              <a:rPr lang="en-US" dirty="0"/>
              <a:t>of the Early Childhood Strategic Initiative consisted of grantmaking to fund pilot research to determine programmatic priorities. </a:t>
            </a:r>
            <a:endParaRPr lang="en-US" dirty="0" smtClean="0"/>
          </a:p>
          <a:p>
            <a:pPr marL="285750" indent="-285750">
              <a:buFont typeface="Arial" panose="020B0604020202020204" pitchFamily="34" charset="0"/>
              <a:buChar char="•"/>
            </a:pPr>
            <a:r>
              <a:rPr lang="en-US" b="1" dirty="0"/>
              <a:t>Phase Two </a:t>
            </a:r>
            <a:r>
              <a:rPr lang="en-US" dirty="0"/>
              <a:t>of the Early Childhood Strategic Initiative is a four year grant that serves to connect families to early childhood services and resources by ensuring that quality early childhood services and resources exist and are accessible to children and their families, educators, and the greater community</a:t>
            </a:r>
            <a:r>
              <a:rPr lang="en-US" dirty="0" smtClean="0"/>
              <a:t>.</a:t>
            </a:r>
          </a:p>
          <a:p>
            <a:pPr marL="285750" indent="-285750">
              <a:buFont typeface="Arial" panose="020B0604020202020204" pitchFamily="34" charset="0"/>
              <a:buChar char="•"/>
            </a:pPr>
            <a:r>
              <a:rPr lang="en-US" dirty="0"/>
              <a:t>Within </a:t>
            </a:r>
            <a:r>
              <a:rPr lang="en-US" b="1" dirty="0"/>
              <a:t>Phase Three</a:t>
            </a:r>
            <a:r>
              <a:rPr lang="en-US" dirty="0"/>
              <a:t>, </a:t>
            </a:r>
            <a:r>
              <a:rPr lang="en-US" dirty="0" smtClean="0"/>
              <a:t>GHCF </a:t>
            </a:r>
            <a:r>
              <a:rPr lang="en-US" dirty="0"/>
              <a:t>will make an additional investment of $34,000 every year during 2018, 2019, 2020, 2021, and 2022 to support programs and projects that support early childhood education within each of its regional foundations. </a:t>
            </a:r>
            <a:endParaRPr lang="en-US" dirty="0" smtClean="0"/>
          </a:p>
          <a:p>
            <a:endParaRPr lang="en-US" dirty="0" smtClean="0"/>
          </a:p>
          <a:p>
            <a:r>
              <a:rPr lang="en-US" b="1" dirty="0">
                <a:solidFill>
                  <a:srgbClr val="0099AA"/>
                </a:solidFill>
              </a:rPr>
              <a:t>IMPACT</a:t>
            </a:r>
            <a:endParaRPr lang="en-US" dirty="0">
              <a:solidFill>
                <a:srgbClr val="0099AA"/>
              </a:solidFill>
            </a:endParaRPr>
          </a:p>
          <a:p>
            <a:pPr marL="285750" lvl="0" indent="-285750">
              <a:buFont typeface="Arial" panose="020B0604020202020204" pitchFamily="34" charset="0"/>
              <a:buChar char="•"/>
            </a:pPr>
            <a:r>
              <a:rPr lang="en-US" dirty="0"/>
              <a:t>Implementation of Phases One, Two, and Three Early Childhood Strategic Initiative will result in a $500,000 total investment in early childhood education from 2017-2022</a:t>
            </a:r>
            <a:r>
              <a:rPr lang="en-US" dirty="0" smtClean="0"/>
              <a:t>.</a:t>
            </a:r>
            <a:endParaRPr lang="en-US" dirty="0"/>
          </a:p>
        </p:txBody>
      </p:sp>
      <p:sp>
        <p:nvSpPr>
          <p:cNvPr id="5" name="TextBox 4"/>
          <p:cNvSpPr txBox="1"/>
          <p:nvPr/>
        </p:nvSpPr>
        <p:spPr>
          <a:xfrm>
            <a:off x="0" y="438221"/>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GHCF EARLY </a:t>
            </a:r>
            <a:r>
              <a:rPr lang="en-US" sz="4000" b="1" dirty="0">
                <a:solidFill>
                  <a:srgbClr val="0099AA"/>
                </a:solidFill>
                <a:latin typeface="+mj-lt"/>
              </a:rPr>
              <a:t>CHILDHOOD STRATEGIC INITIATIVE</a:t>
            </a:r>
          </a:p>
        </p:txBody>
      </p:sp>
      <p:pic>
        <p:nvPicPr>
          <p:cNvPr id="6" name="Picture 5"/>
          <p:cNvPicPr>
            <a:picLocks noChangeAspect="1"/>
          </p:cNvPicPr>
          <p:nvPr/>
        </p:nvPicPr>
        <p:blipFill rotWithShape="1">
          <a:blip r:embed="rId2"/>
          <a:srcRect l="11147"/>
          <a:stretch/>
        </p:blipFill>
        <p:spPr>
          <a:xfrm>
            <a:off x="609601" y="2115480"/>
            <a:ext cx="3511938" cy="2595858"/>
          </a:xfrm>
          <a:prstGeom prst="rect">
            <a:avLst/>
          </a:prstGeom>
        </p:spPr>
      </p:pic>
    </p:spTree>
    <p:extLst>
      <p:ext uri="{BB962C8B-B14F-4D97-AF65-F5344CB8AC3E}">
        <p14:creationId xmlns:p14="http://schemas.microsoft.com/office/powerpoint/2010/main" val="2808361679"/>
      </p:ext>
    </p:extLst>
  </p:cSld>
  <p:clrMapOvr>
    <a:masterClrMapping/>
  </p:clrMapOvr>
  <p:transition>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2941676"/>
            <a:ext cx="12192000" cy="1412609"/>
          </a:xfrm>
        </p:spPr>
        <p:txBody>
          <a:bodyPr>
            <a:noAutofit/>
          </a:bodyPr>
          <a:lstStyle/>
          <a:p>
            <a:pPr algn="ctr"/>
            <a:r>
              <a:rPr lang="en-US" sz="6000" b="1" dirty="0" smtClean="0">
                <a:latin typeface="+mj-lt"/>
              </a:rPr>
              <a:t>What to expect from the grant team</a:t>
            </a:r>
            <a:endParaRPr lang="en-US" sz="6000" b="1" dirty="0">
              <a:latin typeface="+mj-lt"/>
            </a:endParaRPr>
          </a:p>
        </p:txBody>
      </p:sp>
    </p:spTree>
    <p:extLst>
      <p:ext uri="{BB962C8B-B14F-4D97-AF65-F5344CB8AC3E}">
        <p14:creationId xmlns:p14="http://schemas.microsoft.com/office/powerpoint/2010/main" val="2980361102"/>
      </p:ext>
    </p:extLst>
  </p:cSld>
  <p:clrMapOvr>
    <a:masterClrMapping/>
  </p:clrMapOvr>
  <p:transition>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38221"/>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GRANTMAKER MEMO</a:t>
            </a:r>
            <a:endParaRPr lang="en-US" sz="4000" b="1" dirty="0">
              <a:solidFill>
                <a:srgbClr val="0099AA"/>
              </a:solidFill>
              <a:latin typeface="+mj-lt"/>
            </a:endParaRPr>
          </a:p>
        </p:txBody>
      </p:sp>
      <p:pic>
        <p:nvPicPr>
          <p:cNvPr id="3" name="Picture 2"/>
          <p:cNvPicPr>
            <a:picLocks noChangeAspect="1"/>
          </p:cNvPicPr>
          <p:nvPr/>
        </p:nvPicPr>
        <p:blipFill>
          <a:blip r:embed="rId2"/>
          <a:stretch>
            <a:fillRect/>
          </a:stretch>
        </p:blipFill>
        <p:spPr>
          <a:xfrm>
            <a:off x="1452281" y="1146107"/>
            <a:ext cx="4273363" cy="5478287"/>
          </a:xfrm>
          <a:prstGeom prst="rect">
            <a:avLst/>
          </a:prstGeom>
        </p:spPr>
      </p:pic>
      <p:pic>
        <p:nvPicPr>
          <p:cNvPr id="6" name="Picture 5"/>
          <p:cNvPicPr>
            <a:picLocks noChangeAspect="1"/>
          </p:cNvPicPr>
          <p:nvPr/>
        </p:nvPicPr>
        <p:blipFill>
          <a:blip r:embed="rId3"/>
          <a:stretch>
            <a:fillRect/>
          </a:stretch>
        </p:blipFill>
        <p:spPr>
          <a:xfrm>
            <a:off x="6303865" y="1146106"/>
            <a:ext cx="4346205" cy="5489943"/>
          </a:xfrm>
          <a:prstGeom prst="rect">
            <a:avLst/>
          </a:prstGeom>
        </p:spPr>
      </p:pic>
    </p:spTree>
    <p:extLst>
      <p:ext uri="{BB962C8B-B14F-4D97-AF65-F5344CB8AC3E}">
        <p14:creationId xmlns:p14="http://schemas.microsoft.com/office/powerpoint/2010/main" val="3031059615"/>
      </p:ext>
    </p:extLst>
  </p:cSld>
  <p:clrMapOvr>
    <a:masterClrMapping/>
  </p:clrMapOvr>
  <p:transition>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38221"/>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GRANTMAKER WORKSHEET</a:t>
            </a:r>
            <a:endParaRPr lang="en-US" sz="4000" b="1" dirty="0">
              <a:solidFill>
                <a:srgbClr val="0099AA"/>
              </a:solidFill>
              <a:latin typeface="+mj-lt"/>
            </a:endParaRPr>
          </a:p>
        </p:txBody>
      </p:sp>
      <p:pic>
        <p:nvPicPr>
          <p:cNvPr id="4" name="Picture 3"/>
          <p:cNvPicPr>
            <a:picLocks noChangeAspect="1"/>
          </p:cNvPicPr>
          <p:nvPr/>
        </p:nvPicPr>
        <p:blipFill>
          <a:blip r:embed="rId2"/>
          <a:stretch>
            <a:fillRect/>
          </a:stretch>
        </p:blipFill>
        <p:spPr>
          <a:xfrm>
            <a:off x="313764" y="1468318"/>
            <a:ext cx="11483285" cy="4139996"/>
          </a:xfrm>
          <a:prstGeom prst="rect">
            <a:avLst/>
          </a:prstGeom>
        </p:spPr>
      </p:pic>
    </p:spTree>
    <p:extLst>
      <p:ext uri="{BB962C8B-B14F-4D97-AF65-F5344CB8AC3E}">
        <p14:creationId xmlns:p14="http://schemas.microsoft.com/office/powerpoint/2010/main" val="2764676541"/>
      </p:ext>
    </p:extLst>
  </p:cSld>
  <p:clrMapOvr>
    <a:masterClrMapping/>
  </p:clrMapOvr>
  <p:transition>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38221"/>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1 YEAR GRANT HISTORY</a:t>
            </a:r>
            <a:endParaRPr lang="en-US" sz="4000" b="1" dirty="0">
              <a:solidFill>
                <a:srgbClr val="0099AA"/>
              </a:solidFill>
              <a:latin typeface="+mj-lt"/>
            </a:endParaRPr>
          </a:p>
        </p:txBody>
      </p:sp>
      <p:pic>
        <p:nvPicPr>
          <p:cNvPr id="2" name="Picture 1"/>
          <p:cNvPicPr>
            <a:picLocks noChangeAspect="1"/>
          </p:cNvPicPr>
          <p:nvPr/>
        </p:nvPicPr>
        <p:blipFill>
          <a:blip r:embed="rId2"/>
          <a:stretch>
            <a:fillRect/>
          </a:stretch>
        </p:blipFill>
        <p:spPr>
          <a:xfrm>
            <a:off x="2642301" y="1146107"/>
            <a:ext cx="6907398" cy="5176542"/>
          </a:xfrm>
          <a:prstGeom prst="rect">
            <a:avLst/>
          </a:prstGeom>
        </p:spPr>
      </p:pic>
    </p:spTree>
    <p:extLst>
      <p:ext uri="{BB962C8B-B14F-4D97-AF65-F5344CB8AC3E}">
        <p14:creationId xmlns:p14="http://schemas.microsoft.com/office/powerpoint/2010/main" val="3258897181"/>
      </p:ext>
    </p:extLst>
  </p:cSld>
  <p:clrMapOvr>
    <a:masterClrMapping/>
  </p:clrMapOvr>
  <p:transition>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38221"/>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3 YEAR GRANT HISTORY</a:t>
            </a:r>
            <a:endParaRPr lang="en-US" sz="4000" b="1" dirty="0">
              <a:solidFill>
                <a:srgbClr val="0099AA"/>
              </a:solidFill>
              <a:latin typeface="+mj-lt"/>
            </a:endParaRPr>
          </a:p>
        </p:txBody>
      </p:sp>
      <p:pic>
        <p:nvPicPr>
          <p:cNvPr id="2" name="Picture 1"/>
          <p:cNvPicPr>
            <a:picLocks noChangeAspect="1"/>
          </p:cNvPicPr>
          <p:nvPr/>
        </p:nvPicPr>
        <p:blipFill>
          <a:blip r:embed="rId2"/>
          <a:stretch>
            <a:fillRect/>
          </a:stretch>
        </p:blipFill>
        <p:spPr>
          <a:xfrm>
            <a:off x="572520" y="1311116"/>
            <a:ext cx="11046959" cy="4191612"/>
          </a:xfrm>
          <a:prstGeom prst="rect">
            <a:avLst/>
          </a:prstGeom>
        </p:spPr>
      </p:pic>
    </p:spTree>
    <p:extLst>
      <p:ext uri="{BB962C8B-B14F-4D97-AF65-F5344CB8AC3E}">
        <p14:creationId xmlns:p14="http://schemas.microsoft.com/office/powerpoint/2010/main" val="405743717"/>
      </p:ext>
    </p:extLst>
  </p:cSld>
  <p:clrMapOvr>
    <a:masterClrMapping/>
  </p:clrMapOvr>
  <p:transition>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38221"/>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GRANTMAKER VOTE</a:t>
            </a:r>
            <a:endParaRPr lang="en-US" sz="4000" b="1" dirty="0">
              <a:solidFill>
                <a:srgbClr val="0099AA"/>
              </a:solidFill>
              <a:latin typeface="+mj-lt"/>
            </a:endParaRPr>
          </a:p>
        </p:txBody>
      </p:sp>
      <p:pic>
        <p:nvPicPr>
          <p:cNvPr id="3" name="Picture 2"/>
          <p:cNvPicPr>
            <a:picLocks noChangeAspect="1"/>
          </p:cNvPicPr>
          <p:nvPr/>
        </p:nvPicPr>
        <p:blipFill>
          <a:blip r:embed="rId2"/>
          <a:stretch>
            <a:fillRect/>
          </a:stretch>
        </p:blipFill>
        <p:spPr>
          <a:xfrm>
            <a:off x="3240088" y="1146107"/>
            <a:ext cx="5711823" cy="5401650"/>
          </a:xfrm>
          <a:prstGeom prst="rect">
            <a:avLst/>
          </a:prstGeom>
        </p:spPr>
      </p:pic>
    </p:spTree>
    <p:extLst>
      <p:ext uri="{BB962C8B-B14F-4D97-AF65-F5344CB8AC3E}">
        <p14:creationId xmlns:p14="http://schemas.microsoft.com/office/powerpoint/2010/main" val="2037668883"/>
      </p:ext>
    </p:extLst>
  </p:cSld>
  <p:clrMapOvr>
    <a:masterClrMapping/>
  </p:clrMapOvr>
  <p:transition>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 y="0"/>
            <a:ext cx="12191509" cy="6858275"/>
          </a:xfrm>
          <a:prstGeom prst="rect">
            <a:avLst/>
          </a:prstGeom>
        </p:spPr>
      </p:pic>
      <p:sp>
        <p:nvSpPr>
          <p:cNvPr id="6" name="TextBox 5"/>
          <p:cNvSpPr txBox="1"/>
          <p:nvPr/>
        </p:nvSpPr>
        <p:spPr>
          <a:xfrm>
            <a:off x="-85725" y="5866081"/>
            <a:ext cx="12344400" cy="553998"/>
          </a:xfrm>
          <a:prstGeom prst="rect">
            <a:avLst/>
          </a:prstGeom>
          <a:solidFill>
            <a:srgbClr val="000000">
              <a:alpha val="14000"/>
            </a:srgbClr>
          </a:solidFill>
          <a:effectLst>
            <a:softEdge rad="50800"/>
          </a:effectLst>
        </p:spPr>
        <p:txBody>
          <a:bodyPr wrap="square" rtlCol="0">
            <a:spAutoFit/>
          </a:bodyPr>
          <a:lstStyle/>
          <a:p>
            <a:pPr algn="ctr"/>
            <a:r>
              <a:rPr lang="en-US" sz="3000" b="1" dirty="0" smtClean="0">
                <a:solidFill>
                  <a:schemeClr val="bg1"/>
                </a:solidFill>
                <a:effectLst>
                  <a:outerShdw blurRad="38100" dist="38100" dir="2700000" algn="tl">
                    <a:srgbClr val="000000">
                      <a:alpha val="43137"/>
                    </a:srgbClr>
                  </a:outerShdw>
                </a:effectLst>
                <a:latin typeface="+mj-lt"/>
              </a:rPr>
              <a:t>BECAUSE ALONE WE HAVE IDEAS, AND TOGETHER WE TAKE ACTION.</a:t>
            </a:r>
          </a:p>
        </p:txBody>
      </p:sp>
    </p:spTree>
    <p:extLst>
      <p:ext uri="{BB962C8B-B14F-4D97-AF65-F5344CB8AC3E}">
        <p14:creationId xmlns:p14="http://schemas.microsoft.com/office/powerpoint/2010/main" val="1149718912"/>
      </p:ext>
    </p:extLst>
  </p:cSld>
  <p:clrMapOvr>
    <a:masterClrMapping/>
  </p:clrMapOvr>
  <p:transition>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765501" y="2180721"/>
            <a:ext cx="2017485" cy="369332"/>
          </a:xfrm>
          <a:prstGeom prst="rect">
            <a:avLst/>
          </a:prstGeom>
          <a:noFill/>
        </p:spPr>
        <p:txBody>
          <a:bodyPr wrap="square" rtlCol="0">
            <a:spAutoFit/>
          </a:bodyPr>
          <a:lstStyle/>
          <a:p>
            <a:r>
              <a:rPr lang="en-US" dirty="0" smtClean="0"/>
              <a:t>717.236.5040</a:t>
            </a:r>
            <a:endParaRPr lang="en-US" dirty="0"/>
          </a:p>
        </p:txBody>
      </p:sp>
      <p:sp>
        <p:nvSpPr>
          <p:cNvPr id="9" name="TextBox 8"/>
          <p:cNvSpPr txBox="1"/>
          <p:nvPr/>
        </p:nvSpPr>
        <p:spPr>
          <a:xfrm>
            <a:off x="8765500" y="3231644"/>
            <a:ext cx="2017485" cy="369332"/>
          </a:xfrm>
          <a:prstGeom prst="rect">
            <a:avLst/>
          </a:prstGeom>
          <a:noFill/>
        </p:spPr>
        <p:txBody>
          <a:bodyPr wrap="square" rtlCol="0">
            <a:spAutoFit/>
          </a:bodyPr>
          <a:lstStyle/>
          <a:p>
            <a:r>
              <a:rPr lang="en-US" dirty="0" smtClean="0"/>
              <a:t>www.tfec.org</a:t>
            </a:r>
            <a:endParaRPr lang="en-US" dirty="0"/>
          </a:p>
        </p:txBody>
      </p:sp>
      <p:sp>
        <p:nvSpPr>
          <p:cNvPr id="10" name="TextBox 9"/>
          <p:cNvSpPr txBox="1"/>
          <p:nvPr/>
        </p:nvSpPr>
        <p:spPr>
          <a:xfrm>
            <a:off x="8765501" y="4302140"/>
            <a:ext cx="2017485" cy="369332"/>
          </a:xfrm>
          <a:prstGeom prst="rect">
            <a:avLst/>
          </a:prstGeom>
          <a:noFill/>
        </p:spPr>
        <p:txBody>
          <a:bodyPr wrap="square" rtlCol="0">
            <a:spAutoFit/>
          </a:bodyPr>
          <a:lstStyle/>
          <a:p>
            <a:r>
              <a:rPr lang="en-US" dirty="0" smtClean="0"/>
              <a:t>/tfec.hbg</a:t>
            </a:r>
            <a:endParaRPr lang="en-US" dirty="0"/>
          </a:p>
        </p:txBody>
      </p:sp>
      <p:sp>
        <p:nvSpPr>
          <p:cNvPr id="11" name="TextBox 10"/>
          <p:cNvSpPr txBox="1"/>
          <p:nvPr/>
        </p:nvSpPr>
        <p:spPr>
          <a:xfrm>
            <a:off x="8765501" y="5439863"/>
            <a:ext cx="2017485" cy="369332"/>
          </a:xfrm>
          <a:prstGeom prst="rect">
            <a:avLst/>
          </a:prstGeom>
          <a:noFill/>
        </p:spPr>
        <p:txBody>
          <a:bodyPr wrap="square" rtlCol="0">
            <a:spAutoFit/>
          </a:bodyPr>
          <a:lstStyle/>
          <a:p>
            <a:r>
              <a:rPr lang="en-US" dirty="0" smtClean="0"/>
              <a:t>@tfechbg</a:t>
            </a:r>
            <a:endParaRPr lang="en-US" dirty="0"/>
          </a:p>
        </p:txBody>
      </p:sp>
      <p:sp>
        <p:nvSpPr>
          <p:cNvPr id="12" name="TextBox 11"/>
          <p:cNvSpPr txBox="1"/>
          <p:nvPr/>
        </p:nvSpPr>
        <p:spPr>
          <a:xfrm>
            <a:off x="3690405" y="2636134"/>
            <a:ext cx="2225617" cy="707886"/>
          </a:xfrm>
          <a:prstGeom prst="rect">
            <a:avLst/>
          </a:prstGeom>
          <a:noFill/>
        </p:spPr>
        <p:txBody>
          <a:bodyPr wrap="square" rtlCol="0">
            <a:spAutoFit/>
          </a:bodyPr>
          <a:lstStyle/>
          <a:p>
            <a:r>
              <a:rPr lang="en-US" sz="2000" dirty="0" smtClean="0"/>
              <a:t>Jennifer Strechay</a:t>
            </a:r>
          </a:p>
          <a:p>
            <a:r>
              <a:rPr lang="en-US" sz="2000" dirty="0" smtClean="0"/>
              <a:t>jstrechay@tfec.org</a:t>
            </a:r>
            <a:endParaRPr lang="en-US" sz="2000"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4445" y="1913974"/>
            <a:ext cx="914324" cy="914324"/>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387" y="2929144"/>
            <a:ext cx="974333" cy="97433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7387" y="3979839"/>
            <a:ext cx="1013935" cy="1013935"/>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4445" y="5094620"/>
            <a:ext cx="1059818" cy="1059818"/>
          </a:xfrm>
          <a:prstGeom prst="rect">
            <a:avLst/>
          </a:prstGeom>
        </p:spPr>
      </p:pic>
      <p:sp>
        <p:nvSpPr>
          <p:cNvPr id="14" name="TextBox 13"/>
          <p:cNvSpPr txBox="1"/>
          <p:nvPr/>
        </p:nvSpPr>
        <p:spPr>
          <a:xfrm>
            <a:off x="0" y="501466"/>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STAY IN TOUCH!</a:t>
            </a:r>
          </a:p>
        </p:txBody>
      </p:sp>
      <p:sp>
        <p:nvSpPr>
          <p:cNvPr id="19" name="TextBox 18"/>
          <p:cNvSpPr txBox="1"/>
          <p:nvPr/>
        </p:nvSpPr>
        <p:spPr>
          <a:xfrm>
            <a:off x="3713346" y="4634658"/>
            <a:ext cx="2849732" cy="707886"/>
          </a:xfrm>
          <a:prstGeom prst="rect">
            <a:avLst/>
          </a:prstGeom>
          <a:noFill/>
        </p:spPr>
        <p:txBody>
          <a:bodyPr wrap="square" rtlCol="0">
            <a:spAutoFit/>
          </a:bodyPr>
          <a:lstStyle/>
          <a:p>
            <a:r>
              <a:rPr lang="en-US" sz="2000" dirty="0" smtClean="0">
                <a:solidFill>
                  <a:srgbClr val="2C343A"/>
                </a:solidFill>
                <a:latin typeface="Manuale" panose="02040504050405060204" pitchFamily="18" charset="0"/>
              </a:rPr>
              <a:t>Andrea R.  Iguina-Pérez</a:t>
            </a:r>
          </a:p>
          <a:p>
            <a:r>
              <a:rPr lang="en-US" sz="2000" dirty="0" smtClean="0">
                <a:solidFill>
                  <a:srgbClr val="2C343A"/>
                </a:solidFill>
                <a:latin typeface="Manuale" panose="02040504050405060204" pitchFamily="18" charset="0"/>
              </a:rPr>
              <a:t>aiguina@tfec.org</a:t>
            </a:r>
            <a:endParaRPr lang="en-US" sz="2000" dirty="0">
              <a:solidFill>
                <a:srgbClr val="2C343A"/>
              </a:solidFill>
              <a:latin typeface="Manuale" panose="02040504050405060204" pitchFamily="18" charset="0"/>
            </a:endParaRPr>
          </a:p>
        </p:txBody>
      </p:sp>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9799" t="8551" r="5624" b="32134"/>
          <a:stretch/>
        </p:blipFill>
        <p:spPr>
          <a:xfrm>
            <a:off x="1907177" y="2049578"/>
            <a:ext cx="1672046" cy="1759131"/>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8956" t="8938" r="5648" b="31808"/>
          <a:stretch/>
        </p:blipFill>
        <p:spPr>
          <a:xfrm>
            <a:off x="1898413" y="4109035"/>
            <a:ext cx="1680754" cy="1759132"/>
          </a:xfrm>
          <a:prstGeom prst="rect">
            <a:avLst/>
          </a:prstGeom>
        </p:spPr>
      </p:pic>
    </p:spTree>
    <p:extLst>
      <p:ext uri="{BB962C8B-B14F-4D97-AF65-F5344CB8AC3E}">
        <p14:creationId xmlns:p14="http://schemas.microsoft.com/office/powerpoint/2010/main" val="2525745867"/>
      </p:ext>
    </p:extLst>
  </p:cSld>
  <p:clrMapOvr>
    <a:masterClrMapping/>
  </p:clrMapOvr>
  <p:transition>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68191"/>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INTRODUCTIONS</a:t>
            </a:r>
            <a:endParaRPr lang="en-US" sz="4000" b="1" dirty="0">
              <a:solidFill>
                <a:srgbClr val="0099AA"/>
              </a:solidFill>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9350" y="1488790"/>
            <a:ext cx="1968206" cy="29687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425" y="1491836"/>
            <a:ext cx="1976955" cy="29657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075" y="1494884"/>
            <a:ext cx="2118396" cy="296575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7439" y="1491836"/>
            <a:ext cx="2331016" cy="3016154"/>
          </a:xfrm>
          <a:prstGeom prst="rect">
            <a:avLst/>
          </a:prstGeom>
        </p:spPr>
      </p:pic>
      <p:sp>
        <p:nvSpPr>
          <p:cNvPr id="9" name="TextBox 8"/>
          <p:cNvSpPr txBox="1"/>
          <p:nvPr/>
        </p:nvSpPr>
        <p:spPr>
          <a:xfrm>
            <a:off x="867075" y="4511036"/>
            <a:ext cx="2118396" cy="923330"/>
          </a:xfrm>
          <a:prstGeom prst="rect">
            <a:avLst/>
          </a:prstGeom>
          <a:noFill/>
        </p:spPr>
        <p:txBody>
          <a:bodyPr wrap="square" rtlCol="0">
            <a:spAutoFit/>
          </a:bodyPr>
          <a:lstStyle/>
          <a:p>
            <a:pPr algn="ctr"/>
            <a:r>
              <a:rPr lang="en-US" dirty="0"/>
              <a:t>Janice R. </a:t>
            </a:r>
            <a:r>
              <a:rPr lang="en-US" dirty="0" smtClean="0"/>
              <a:t>Black</a:t>
            </a:r>
          </a:p>
          <a:p>
            <a:pPr algn="ctr"/>
            <a:endParaRPr lang="en-US" dirty="0" smtClean="0"/>
          </a:p>
          <a:p>
            <a:pPr algn="ctr"/>
            <a:r>
              <a:rPr lang="en-US" dirty="0" smtClean="0"/>
              <a:t>President &amp; CEO</a:t>
            </a:r>
            <a:endParaRPr lang="en-US" dirty="0"/>
          </a:p>
        </p:txBody>
      </p:sp>
      <p:sp>
        <p:nvSpPr>
          <p:cNvPr id="10" name="TextBox 9"/>
          <p:cNvSpPr txBox="1"/>
          <p:nvPr/>
        </p:nvSpPr>
        <p:spPr>
          <a:xfrm>
            <a:off x="3447438" y="4507990"/>
            <a:ext cx="2292066" cy="1754326"/>
          </a:xfrm>
          <a:prstGeom prst="rect">
            <a:avLst/>
          </a:prstGeom>
          <a:noFill/>
        </p:spPr>
        <p:txBody>
          <a:bodyPr wrap="square" rtlCol="0">
            <a:spAutoFit/>
          </a:bodyPr>
          <a:lstStyle/>
          <a:p>
            <a:pPr algn="ctr"/>
            <a:r>
              <a:rPr lang="en-US" dirty="0" smtClean="0"/>
              <a:t>Jennifer Doyle</a:t>
            </a:r>
          </a:p>
          <a:p>
            <a:pPr algn="ctr"/>
            <a:endParaRPr lang="en-US" dirty="0" smtClean="0"/>
          </a:p>
          <a:p>
            <a:pPr algn="ctr"/>
            <a:r>
              <a:rPr lang="en-US" dirty="0"/>
              <a:t>Vice President of Philanthropy &amp; Community Investment</a:t>
            </a:r>
          </a:p>
        </p:txBody>
      </p:sp>
      <p:sp>
        <p:nvSpPr>
          <p:cNvPr id="11" name="TextBox 10"/>
          <p:cNvSpPr txBox="1"/>
          <p:nvPr/>
        </p:nvSpPr>
        <p:spPr>
          <a:xfrm>
            <a:off x="6240424" y="4507990"/>
            <a:ext cx="1976956" cy="1477328"/>
          </a:xfrm>
          <a:prstGeom prst="rect">
            <a:avLst/>
          </a:prstGeom>
          <a:noFill/>
        </p:spPr>
        <p:txBody>
          <a:bodyPr wrap="square" rtlCol="0">
            <a:spAutoFit/>
          </a:bodyPr>
          <a:lstStyle/>
          <a:p>
            <a:pPr algn="ctr"/>
            <a:r>
              <a:rPr lang="en-US" dirty="0" smtClean="0"/>
              <a:t>Jennifer Strechay</a:t>
            </a:r>
          </a:p>
          <a:p>
            <a:pPr algn="ctr"/>
            <a:endParaRPr lang="en-US" dirty="0" smtClean="0"/>
          </a:p>
          <a:p>
            <a:pPr algn="ctr"/>
            <a:r>
              <a:rPr lang="en-US" dirty="0" smtClean="0"/>
              <a:t>Program </a:t>
            </a:r>
            <a:r>
              <a:rPr lang="en-US" dirty="0"/>
              <a:t>Officer for Community Investment</a:t>
            </a:r>
            <a:endParaRPr lang="en-US" dirty="0" smtClean="0"/>
          </a:p>
        </p:txBody>
      </p:sp>
      <p:sp>
        <p:nvSpPr>
          <p:cNvPr id="12" name="TextBox 11"/>
          <p:cNvSpPr txBox="1"/>
          <p:nvPr/>
        </p:nvSpPr>
        <p:spPr>
          <a:xfrm>
            <a:off x="8463397" y="4511036"/>
            <a:ext cx="2518112" cy="1200329"/>
          </a:xfrm>
          <a:prstGeom prst="rect">
            <a:avLst/>
          </a:prstGeom>
          <a:noFill/>
        </p:spPr>
        <p:txBody>
          <a:bodyPr wrap="square" rtlCol="0">
            <a:spAutoFit/>
          </a:bodyPr>
          <a:lstStyle/>
          <a:p>
            <a:pPr algn="ctr"/>
            <a:r>
              <a:rPr lang="en-US" dirty="0" smtClean="0"/>
              <a:t>Andrea R. Iguina-Pérez</a:t>
            </a:r>
          </a:p>
          <a:p>
            <a:pPr algn="ctr"/>
            <a:endParaRPr lang="en-US" dirty="0" smtClean="0"/>
          </a:p>
          <a:p>
            <a:pPr algn="ctr"/>
            <a:r>
              <a:rPr lang="en-US" dirty="0"/>
              <a:t>Community Investment Associate</a:t>
            </a:r>
          </a:p>
        </p:txBody>
      </p:sp>
    </p:spTree>
    <p:extLst>
      <p:ext uri="{BB962C8B-B14F-4D97-AF65-F5344CB8AC3E}">
        <p14:creationId xmlns:p14="http://schemas.microsoft.com/office/powerpoint/2010/main" val="2886106788"/>
      </p:ext>
    </p:extLst>
  </p:cSld>
  <p:clrMapOvr>
    <a:masterClrMapping/>
  </p:clrMapOvr>
  <p:transition>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2523665"/>
            <a:ext cx="12087497" cy="1795786"/>
          </a:xfrm>
        </p:spPr>
        <p:txBody>
          <a:bodyPr>
            <a:noAutofit/>
          </a:bodyPr>
          <a:lstStyle/>
          <a:p>
            <a:pPr algn="ctr"/>
            <a:r>
              <a:rPr lang="en-US" sz="9600" b="1" dirty="0">
                <a:latin typeface="+mj-lt"/>
              </a:rPr>
              <a:t>Let’s talk TFEC </a:t>
            </a:r>
          </a:p>
        </p:txBody>
      </p:sp>
    </p:spTree>
    <p:extLst>
      <p:ext uri="{BB962C8B-B14F-4D97-AF65-F5344CB8AC3E}">
        <p14:creationId xmlns:p14="http://schemas.microsoft.com/office/powerpoint/2010/main" val="2916241687"/>
      </p:ext>
    </p:extLst>
  </p:cSld>
  <p:clrMapOvr>
    <a:masterClrMapping/>
  </p:clrMapOvr>
  <p:transition>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9729" y="1774519"/>
            <a:ext cx="5446271" cy="3869819"/>
          </a:xfrm>
        </p:spPr>
        <p:txBody>
          <a:bodyPr>
            <a:noAutofit/>
          </a:bodyPr>
          <a:lstStyle/>
          <a:p>
            <a:pPr>
              <a:spcBef>
                <a:spcPts val="0"/>
              </a:spcBef>
              <a:spcAft>
                <a:spcPts val="1000"/>
              </a:spcAft>
            </a:pPr>
            <a:r>
              <a:rPr lang="en-US" sz="2500" dirty="0"/>
              <a:t>501(c)(3) nonprofit public charity </a:t>
            </a:r>
          </a:p>
          <a:p>
            <a:pPr>
              <a:spcBef>
                <a:spcPts val="0"/>
              </a:spcBef>
              <a:spcAft>
                <a:spcPts val="1000"/>
              </a:spcAft>
            </a:pPr>
            <a:r>
              <a:rPr lang="en-US" sz="2500" dirty="0"/>
              <a:t>Invest and administer funds</a:t>
            </a:r>
          </a:p>
          <a:p>
            <a:pPr>
              <a:spcBef>
                <a:spcPts val="0"/>
              </a:spcBef>
              <a:spcAft>
                <a:spcPts val="1000"/>
              </a:spcAft>
            </a:pPr>
            <a:r>
              <a:rPr lang="en-US" sz="2500" dirty="0"/>
              <a:t>Identify and respond to </a:t>
            </a:r>
            <a:r>
              <a:rPr lang="en-US" sz="2500" dirty="0" smtClean="0"/>
              <a:t>community’s </a:t>
            </a:r>
            <a:r>
              <a:rPr lang="en-US" sz="2500" dirty="0"/>
              <a:t>needs</a:t>
            </a:r>
          </a:p>
          <a:p>
            <a:pPr>
              <a:spcBef>
                <a:spcPts val="0"/>
              </a:spcBef>
              <a:spcAft>
                <a:spcPts val="1000"/>
              </a:spcAft>
            </a:pPr>
            <a:r>
              <a:rPr lang="en-US" sz="2500" dirty="0"/>
              <a:t>Overseen by volunteer board and committees</a:t>
            </a:r>
          </a:p>
          <a:p>
            <a:pPr>
              <a:spcBef>
                <a:spcPts val="0"/>
              </a:spcBef>
              <a:spcAft>
                <a:spcPts val="1000"/>
              </a:spcAft>
            </a:pPr>
            <a:r>
              <a:rPr lang="en-US" sz="2500" dirty="0"/>
              <a:t>Work with families, individuals, corporations, </a:t>
            </a:r>
            <a:r>
              <a:rPr lang="en-US" sz="2500" dirty="0" smtClean="0"/>
              <a:t>nonprofits, </a:t>
            </a:r>
            <a:r>
              <a:rPr lang="en-US" sz="2500" dirty="0"/>
              <a:t>and professional advisors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6740" y="2272515"/>
            <a:ext cx="5109029" cy="2873829"/>
          </a:xfrm>
          <a:prstGeom prst="rect">
            <a:avLst/>
          </a:prstGeom>
        </p:spPr>
      </p:pic>
      <p:sp>
        <p:nvSpPr>
          <p:cNvPr id="5" name="TextBox 4"/>
          <p:cNvSpPr txBox="1"/>
          <p:nvPr/>
        </p:nvSpPr>
        <p:spPr>
          <a:xfrm>
            <a:off x="0" y="446848"/>
            <a:ext cx="12192000" cy="707886"/>
          </a:xfrm>
          <a:prstGeom prst="rect">
            <a:avLst/>
          </a:prstGeom>
          <a:noFill/>
          <a:effectLst>
            <a:softEdge rad="50800"/>
          </a:effectLst>
        </p:spPr>
        <p:txBody>
          <a:bodyPr wrap="square" rtlCol="0">
            <a:spAutoFit/>
          </a:bodyPr>
          <a:lstStyle/>
          <a:p>
            <a:pPr algn="ctr"/>
            <a:r>
              <a:rPr lang="en-US" sz="4000" b="1" dirty="0">
                <a:solidFill>
                  <a:srgbClr val="0099AA"/>
                </a:solidFill>
                <a:latin typeface="+mj-lt"/>
              </a:rPr>
              <a:t>WHAT IS A COMMUNITY FOUNDATION?</a:t>
            </a:r>
          </a:p>
        </p:txBody>
      </p:sp>
    </p:spTree>
    <p:extLst>
      <p:ext uri="{BB962C8B-B14F-4D97-AF65-F5344CB8AC3E}">
        <p14:creationId xmlns:p14="http://schemas.microsoft.com/office/powerpoint/2010/main" val="4272533723"/>
      </p:ext>
    </p:extLst>
  </p:cSld>
  <p:clrMapOvr>
    <a:masterClrMapping/>
  </p:clrMapOvr>
  <p:transition>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521" y="1290929"/>
            <a:ext cx="6185987" cy="4344450"/>
          </a:xfrm>
        </p:spPr>
        <p:txBody>
          <a:bodyPr>
            <a:noAutofit/>
          </a:bodyPr>
          <a:lstStyle/>
          <a:p>
            <a:pPr>
              <a:spcBef>
                <a:spcPts val="0"/>
              </a:spcBef>
              <a:spcAft>
                <a:spcPts val="1000"/>
              </a:spcAft>
            </a:pPr>
            <a:r>
              <a:rPr lang="en-US" dirty="0" smtClean="0"/>
              <a:t>Established </a:t>
            </a:r>
            <a:r>
              <a:rPr lang="en-US" dirty="0"/>
              <a:t>in 1920 by Donald McCormick as the Greater Harrisburg Foundation </a:t>
            </a:r>
          </a:p>
          <a:p>
            <a:pPr>
              <a:spcBef>
                <a:spcPts val="0"/>
              </a:spcBef>
              <a:spcAft>
                <a:spcPts val="1000"/>
              </a:spcAft>
            </a:pPr>
            <a:r>
              <a:rPr lang="en-US" dirty="0"/>
              <a:t>Overseen by a volunteer Board of Directors comprised of leaders from the local community</a:t>
            </a:r>
          </a:p>
          <a:p>
            <a:pPr>
              <a:spcBef>
                <a:spcPts val="0"/>
              </a:spcBef>
              <a:spcAft>
                <a:spcPts val="1000"/>
              </a:spcAft>
            </a:pPr>
            <a:r>
              <a:rPr lang="en-US" dirty="0"/>
              <a:t>Comprised of </a:t>
            </a:r>
            <a:r>
              <a:rPr lang="en-US" dirty="0" smtClean="0"/>
              <a:t>5 </a:t>
            </a:r>
            <a:r>
              <a:rPr lang="en-US" dirty="0"/>
              <a:t>regional foundations</a:t>
            </a:r>
            <a:r>
              <a:rPr lang="en-US" dirty="0" smtClean="0"/>
              <a:t>:</a:t>
            </a:r>
          </a:p>
          <a:p>
            <a:pPr lvl="1"/>
            <a:r>
              <a:rPr lang="en-US" sz="1800" dirty="0"/>
              <a:t>Dillsburg Area Community Foundation</a:t>
            </a:r>
          </a:p>
          <a:p>
            <a:pPr lvl="1"/>
            <a:r>
              <a:rPr lang="en-US" sz="1800" dirty="0"/>
              <a:t>Franklin County Community Foundation </a:t>
            </a:r>
          </a:p>
          <a:p>
            <a:pPr lvl="1"/>
            <a:r>
              <a:rPr lang="en-US" sz="1800" dirty="0"/>
              <a:t>Greater Harrisburg Community Foundation</a:t>
            </a:r>
          </a:p>
          <a:p>
            <a:pPr lvl="1"/>
            <a:r>
              <a:rPr lang="en-US" sz="1800" dirty="0"/>
              <a:t>Mechanicsburg Area Community Foundation</a:t>
            </a:r>
          </a:p>
          <a:p>
            <a:pPr lvl="1"/>
            <a:r>
              <a:rPr lang="en-US" sz="1800" dirty="0"/>
              <a:t>Perry County Community Foundation</a:t>
            </a:r>
          </a:p>
          <a:p>
            <a:pPr>
              <a:spcBef>
                <a:spcPts val="0"/>
              </a:spcBef>
              <a:spcAft>
                <a:spcPts val="1000"/>
              </a:spcAft>
            </a:pPr>
            <a:endParaRPr lang="en-US" dirty="0" smtClean="0"/>
          </a:p>
          <a:p>
            <a:pPr>
              <a:spcBef>
                <a:spcPts val="0"/>
              </a:spcBef>
              <a:spcAft>
                <a:spcPts val="1000"/>
              </a:spcAft>
            </a:pPr>
            <a:endParaRPr lang="en-US" dirty="0" smtClean="0"/>
          </a:p>
          <a:p>
            <a:pPr marL="0" indent="0">
              <a:spcBef>
                <a:spcPts val="0"/>
              </a:spcBef>
              <a:spcAft>
                <a:spcPts val="1000"/>
              </a:spcAft>
              <a:buNone/>
            </a:pPr>
            <a:endParaRPr lang="en-US" dirty="0"/>
          </a:p>
        </p:txBody>
      </p:sp>
      <p:sp>
        <p:nvSpPr>
          <p:cNvPr id="5" name="TextBox 4"/>
          <p:cNvSpPr txBox="1"/>
          <p:nvPr/>
        </p:nvSpPr>
        <p:spPr>
          <a:xfrm>
            <a:off x="0" y="443252"/>
            <a:ext cx="12192000" cy="707886"/>
          </a:xfrm>
          <a:prstGeom prst="rect">
            <a:avLst/>
          </a:prstGeom>
          <a:noFill/>
          <a:effectLst>
            <a:softEdge rad="50800"/>
          </a:effectLst>
        </p:spPr>
        <p:txBody>
          <a:bodyPr wrap="square" rtlCol="0">
            <a:spAutoFit/>
          </a:bodyPr>
          <a:lstStyle/>
          <a:p>
            <a:pPr algn="ctr"/>
            <a:r>
              <a:rPr lang="en-US" sz="4000" b="1" dirty="0">
                <a:solidFill>
                  <a:srgbClr val="0099AA"/>
                </a:solidFill>
                <a:latin typeface="+mj-lt"/>
              </a:rPr>
              <a:t>WHAT IS TFEC?</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340" y="2014674"/>
            <a:ext cx="5586994" cy="2896960"/>
          </a:xfrm>
          <a:prstGeom prst="rect">
            <a:avLst/>
          </a:prstGeom>
        </p:spPr>
      </p:pic>
    </p:spTree>
    <p:extLst>
      <p:ext uri="{BB962C8B-B14F-4D97-AF65-F5344CB8AC3E}">
        <p14:creationId xmlns:p14="http://schemas.microsoft.com/office/powerpoint/2010/main" val="2575695321"/>
      </p:ext>
    </p:extLst>
  </p:cSld>
  <p:clrMapOvr>
    <a:masterClrMapping/>
  </p:clrMapOvr>
  <p:transition>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539145"/>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STRATEGIC PLAN</a:t>
            </a:r>
            <a:endParaRPr lang="en-US" sz="4000" b="1" dirty="0">
              <a:solidFill>
                <a:srgbClr val="0099AA"/>
              </a:solidFill>
              <a:latin typeface="+mj-l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621177835"/>
              </p:ext>
            </p:extLst>
          </p:nvPr>
        </p:nvGraphicFramePr>
        <p:xfrm>
          <a:off x="2455818" y="1247031"/>
          <a:ext cx="7010082" cy="5418723"/>
        </p:xfrm>
        <a:graphic>
          <a:graphicData uri="http://schemas.openxmlformats.org/presentationml/2006/ole">
            <mc:AlternateContent xmlns:mc="http://schemas.openxmlformats.org/markup-compatibility/2006">
              <mc:Choice xmlns:v="urn:schemas-microsoft-com:vml" Requires="v">
                <p:oleObj spid="_x0000_s1130" name="Acrobat Document" r:id="rId3" imgW="6042605" imgH="4670854" progId="Acrobat.Document.2015">
                  <p:embed/>
                </p:oleObj>
              </mc:Choice>
              <mc:Fallback>
                <p:oleObj name="Acrobat Document" r:id="rId3" imgW="6042605" imgH="4670854" progId="Acrobat.Document.2015">
                  <p:embed/>
                  <p:pic>
                    <p:nvPicPr>
                      <p:cNvPr id="0" name=""/>
                      <p:cNvPicPr/>
                      <p:nvPr/>
                    </p:nvPicPr>
                    <p:blipFill>
                      <a:blip r:embed="rId4"/>
                      <a:stretch>
                        <a:fillRect/>
                      </a:stretch>
                    </p:blipFill>
                    <p:spPr>
                      <a:xfrm>
                        <a:off x="2455818" y="1247031"/>
                        <a:ext cx="7010082" cy="5418723"/>
                      </a:xfrm>
                      <a:prstGeom prst="rect">
                        <a:avLst/>
                      </a:prstGeom>
                    </p:spPr>
                  </p:pic>
                </p:oleObj>
              </mc:Fallback>
            </mc:AlternateContent>
          </a:graphicData>
        </a:graphic>
      </p:graphicFrame>
    </p:spTree>
    <p:extLst>
      <p:ext uri="{BB962C8B-B14F-4D97-AF65-F5344CB8AC3E}">
        <p14:creationId xmlns:p14="http://schemas.microsoft.com/office/powerpoint/2010/main" val="1017900700"/>
      </p:ext>
    </p:extLst>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539145"/>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2019 TFEC REPORT CARD</a:t>
            </a:r>
            <a:endParaRPr lang="en-US" sz="4000" b="1" dirty="0">
              <a:solidFill>
                <a:srgbClr val="0099AA"/>
              </a:solidFill>
              <a:latin typeface="+mj-lt"/>
            </a:endParaRPr>
          </a:p>
        </p:txBody>
      </p:sp>
      <p:pic>
        <p:nvPicPr>
          <p:cNvPr id="9" name="Picture 8"/>
          <p:cNvPicPr>
            <a:picLocks noChangeAspect="1"/>
          </p:cNvPicPr>
          <p:nvPr/>
        </p:nvPicPr>
        <p:blipFill>
          <a:blip r:embed="rId2"/>
          <a:stretch>
            <a:fillRect/>
          </a:stretch>
        </p:blipFill>
        <p:spPr>
          <a:xfrm>
            <a:off x="1359517" y="1282546"/>
            <a:ext cx="4150375" cy="5383215"/>
          </a:xfrm>
          <a:prstGeom prst="rect">
            <a:avLst/>
          </a:prstGeom>
        </p:spPr>
      </p:pic>
      <p:pic>
        <p:nvPicPr>
          <p:cNvPr id="10" name="Picture 9"/>
          <p:cNvPicPr>
            <a:picLocks noChangeAspect="1"/>
          </p:cNvPicPr>
          <p:nvPr/>
        </p:nvPicPr>
        <p:blipFill>
          <a:blip r:embed="rId3"/>
          <a:stretch>
            <a:fillRect/>
          </a:stretch>
        </p:blipFill>
        <p:spPr>
          <a:xfrm>
            <a:off x="6400532" y="1282545"/>
            <a:ext cx="4186786" cy="5421859"/>
          </a:xfrm>
          <a:prstGeom prst="rect">
            <a:avLst/>
          </a:prstGeom>
        </p:spPr>
      </p:pic>
    </p:spTree>
    <p:extLst>
      <p:ext uri="{BB962C8B-B14F-4D97-AF65-F5344CB8AC3E}">
        <p14:creationId xmlns:p14="http://schemas.microsoft.com/office/powerpoint/2010/main" val="2017154890"/>
      </p:ext>
    </p:extLst>
  </p:cSld>
  <p:clrMapOvr>
    <a:masterClrMapping/>
  </p:clrMapOvr>
  <p:transition>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9597" y="1436914"/>
            <a:ext cx="5464245" cy="5127171"/>
          </a:xfrm>
        </p:spPr>
        <p:txBody>
          <a:bodyPr>
            <a:normAutofit/>
          </a:bodyPr>
          <a:lstStyle/>
          <a:p>
            <a:pPr marL="0" indent="0" algn="ctr">
              <a:buNone/>
            </a:pPr>
            <a:r>
              <a:rPr lang="en-US" sz="2000" b="1" dirty="0" smtClean="0"/>
              <a:t>FALL OPPORTUNITIES</a:t>
            </a:r>
          </a:p>
          <a:p>
            <a:r>
              <a:rPr lang="en-US" sz="2000" dirty="0" smtClean="0"/>
              <a:t>Applications </a:t>
            </a:r>
            <a:r>
              <a:rPr lang="en-US" sz="2000" dirty="0"/>
              <a:t>Available April 1, </a:t>
            </a:r>
            <a:r>
              <a:rPr lang="en-US" sz="2000" dirty="0" smtClean="0"/>
              <a:t>2020; Deadline </a:t>
            </a:r>
            <a:r>
              <a:rPr lang="en-US" sz="2000" dirty="0"/>
              <a:t>August 1, </a:t>
            </a:r>
            <a:r>
              <a:rPr lang="en-US" sz="2000" dirty="0" smtClean="0"/>
              <a:t>2020 </a:t>
            </a:r>
            <a:endParaRPr lang="en-US" sz="2000" dirty="0"/>
          </a:p>
          <a:p>
            <a:pPr lvl="1"/>
            <a:r>
              <a:rPr lang="en-US" sz="1800" b="1" dirty="0" smtClean="0">
                <a:solidFill>
                  <a:srgbClr val="2C343A"/>
                </a:solidFill>
              </a:rPr>
              <a:t>Arts </a:t>
            </a:r>
            <a:r>
              <a:rPr lang="en-US" sz="1800" b="1" dirty="0">
                <a:solidFill>
                  <a:srgbClr val="2C343A"/>
                </a:solidFill>
              </a:rPr>
              <a:t>for All Partnership</a:t>
            </a:r>
            <a:r>
              <a:rPr lang="en-US" sz="1800" dirty="0">
                <a:solidFill>
                  <a:srgbClr val="2C343A"/>
                </a:solidFill>
              </a:rPr>
              <a:t>, Children’s Home Foundation Fund, Franklin County Community Foundation, Mechanicsburg Area Community Foundation, </a:t>
            </a:r>
            <a:r>
              <a:rPr lang="en-US" sz="1800" b="1" dirty="0">
                <a:solidFill>
                  <a:srgbClr val="2C343A"/>
                </a:solidFill>
              </a:rPr>
              <a:t>Greater Harrisburg Community Foundation: Benjamin Franklin Trust Fund, Greater Harrisburg Community Foundation: UPstream</a:t>
            </a:r>
            <a:r>
              <a:rPr lang="en-US" sz="1800" dirty="0">
                <a:solidFill>
                  <a:srgbClr val="2C343A"/>
                </a:solidFill>
              </a:rPr>
              <a:t>, Martin M. Sacks Memorial Fund, and The Fund for Women &amp; Girls </a:t>
            </a:r>
          </a:p>
          <a:p>
            <a:pPr lvl="1"/>
            <a:r>
              <a:rPr lang="en-US" sz="1800" dirty="0" smtClean="0">
                <a:solidFill>
                  <a:srgbClr val="2C343A"/>
                </a:solidFill>
              </a:rPr>
              <a:t>Applicants </a:t>
            </a:r>
            <a:r>
              <a:rPr lang="en-US" sz="1800" dirty="0">
                <a:solidFill>
                  <a:srgbClr val="2C343A"/>
                </a:solidFill>
              </a:rPr>
              <a:t>will be notified of their status on or before December 1, </a:t>
            </a:r>
            <a:r>
              <a:rPr lang="en-US" sz="1800" dirty="0" smtClean="0">
                <a:solidFill>
                  <a:srgbClr val="2C343A"/>
                </a:solidFill>
              </a:rPr>
              <a:t>2020 </a:t>
            </a:r>
            <a:endParaRPr lang="en-US" sz="1800" dirty="0">
              <a:solidFill>
                <a:srgbClr val="2C343A"/>
              </a:solidFill>
            </a:endParaRPr>
          </a:p>
          <a:p>
            <a:pPr lvl="1"/>
            <a:r>
              <a:rPr lang="en-US" sz="1800" dirty="0" smtClean="0">
                <a:solidFill>
                  <a:srgbClr val="2C343A"/>
                </a:solidFill>
              </a:rPr>
              <a:t>Proposed </a:t>
            </a:r>
            <a:r>
              <a:rPr lang="en-US" sz="1800" dirty="0">
                <a:solidFill>
                  <a:srgbClr val="2C343A"/>
                </a:solidFill>
              </a:rPr>
              <a:t>projects may take place at any time between January 1, </a:t>
            </a:r>
            <a:r>
              <a:rPr lang="en-US" sz="1800" dirty="0" smtClean="0">
                <a:solidFill>
                  <a:srgbClr val="2C343A"/>
                </a:solidFill>
              </a:rPr>
              <a:t>2021-December </a:t>
            </a:r>
            <a:r>
              <a:rPr lang="en-US" sz="1800" dirty="0">
                <a:solidFill>
                  <a:srgbClr val="2C343A"/>
                </a:solidFill>
              </a:rPr>
              <a:t>31, </a:t>
            </a:r>
            <a:r>
              <a:rPr lang="en-US" sz="1800" dirty="0" smtClean="0">
                <a:solidFill>
                  <a:srgbClr val="2C343A"/>
                </a:solidFill>
              </a:rPr>
              <a:t>2021 </a:t>
            </a:r>
            <a:endParaRPr lang="en-US" sz="1800" dirty="0">
              <a:solidFill>
                <a:srgbClr val="2C343A"/>
              </a:solidFill>
            </a:endParaRPr>
          </a:p>
          <a:p>
            <a:pPr>
              <a:spcBef>
                <a:spcPts val="0"/>
              </a:spcBef>
              <a:spcAft>
                <a:spcPts val="1000"/>
              </a:spcAft>
            </a:pPr>
            <a:endParaRPr lang="en-US" sz="3600" dirty="0"/>
          </a:p>
        </p:txBody>
      </p:sp>
      <p:sp>
        <p:nvSpPr>
          <p:cNvPr id="5" name="TextBox 4"/>
          <p:cNvSpPr txBox="1"/>
          <p:nvPr/>
        </p:nvSpPr>
        <p:spPr>
          <a:xfrm>
            <a:off x="0" y="472727"/>
            <a:ext cx="12192000" cy="707886"/>
          </a:xfrm>
          <a:prstGeom prst="rect">
            <a:avLst/>
          </a:prstGeom>
          <a:noFill/>
          <a:effectLst>
            <a:softEdge rad="50800"/>
          </a:effectLst>
        </p:spPr>
        <p:txBody>
          <a:bodyPr wrap="square" rtlCol="0">
            <a:spAutoFit/>
          </a:bodyPr>
          <a:lstStyle/>
          <a:p>
            <a:pPr algn="ctr"/>
            <a:r>
              <a:rPr lang="en-US" sz="4000" b="1" dirty="0" smtClean="0">
                <a:solidFill>
                  <a:srgbClr val="0099AA"/>
                </a:solidFill>
                <a:latin typeface="+mj-lt"/>
              </a:rPr>
              <a:t>TFEC GRANT OPPORTUNITIES</a:t>
            </a:r>
            <a:endParaRPr lang="en-US" sz="4000" b="1" dirty="0">
              <a:solidFill>
                <a:srgbClr val="0099AA"/>
              </a:solidFill>
              <a:latin typeface="+mj-lt"/>
            </a:endParaRPr>
          </a:p>
        </p:txBody>
      </p:sp>
      <p:sp>
        <p:nvSpPr>
          <p:cNvPr id="4" name="Content Placeholder 2"/>
          <p:cNvSpPr txBox="1">
            <a:spLocks/>
          </p:cNvSpPr>
          <p:nvPr/>
        </p:nvSpPr>
        <p:spPr>
          <a:xfrm>
            <a:off x="6406242" y="1436914"/>
            <a:ext cx="5448301" cy="512717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rgbClr val="F99D20"/>
              </a:buClr>
              <a:buFont typeface="Arial" panose="020B0604020202020204" pitchFamily="34" charset="0"/>
              <a:buChar char="•"/>
              <a:defRPr sz="1800" kern="1200">
                <a:solidFill>
                  <a:srgbClr val="0099AA"/>
                </a:solidFill>
                <a:latin typeface="+mn-lt"/>
                <a:ea typeface="+mn-ea"/>
                <a:cs typeface="+mn-cs"/>
              </a:defRPr>
            </a:lvl1pPr>
            <a:lvl2pPr marL="457200" indent="-228600" algn="l" defTabSz="914400" rtl="0" eaLnBrk="1" latinLnBrk="0" hangingPunct="1">
              <a:lnSpc>
                <a:spcPct val="100000"/>
              </a:lnSpc>
              <a:spcBef>
                <a:spcPts val="1000"/>
              </a:spcBef>
              <a:buClr>
                <a:srgbClr val="F99D20"/>
              </a:buClr>
              <a:buFont typeface="Arial" panose="020B0604020202020204" pitchFamily="34" charset="0"/>
              <a:buChar char="•"/>
              <a:defRPr sz="1600" kern="1200">
                <a:solidFill>
                  <a:srgbClr val="0099AA"/>
                </a:solidFill>
                <a:latin typeface="+mn-lt"/>
                <a:ea typeface="+mn-ea"/>
                <a:cs typeface="+mn-cs"/>
              </a:defRPr>
            </a:lvl2pPr>
            <a:lvl3pPr marL="685800" indent="-228600" algn="l" defTabSz="914400" rtl="0" eaLnBrk="1" latinLnBrk="0" hangingPunct="1">
              <a:lnSpc>
                <a:spcPct val="100000"/>
              </a:lnSpc>
              <a:spcBef>
                <a:spcPts val="1000"/>
              </a:spcBef>
              <a:buClr>
                <a:srgbClr val="F99D20"/>
              </a:buClr>
              <a:buFont typeface="Arial" panose="020B0604020202020204" pitchFamily="34" charset="0"/>
              <a:buChar char="•"/>
              <a:defRPr sz="1600" kern="1200">
                <a:solidFill>
                  <a:srgbClr val="0099AA"/>
                </a:solidFill>
                <a:latin typeface="+mn-lt"/>
                <a:ea typeface="+mn-ea"/>
                <a:cs typeface="+mn-cs"/>
              </a:defRPr>
            </a:lvl3pPr>
            <a:lvl4pPr marL="914400" indent="-228600" algn="l" defTabSz="914400" rtl="0" eaLnBrk="1" latinLnBrk="0" hangingPunct="1">
              <a:lnSpc>
                <a:spcPct val="100000"/>
              </a:lnSpc>
              <a:spcBef>
                <a:spcPts val="1000"/>
              </a:spcBef>
              <a:buClr>
                <a:srgbClr val="F99D20"/>
              </a:buClr>
              <a:buFont typeface="Arial" panose="020B0604020202020204" pitchFamily="34" charset="0"/>
              <a:buChar char="•"/>
              <a:defRPr sz="1600" kern="1200">
                <a:solidFill>
                  <a:srgbClr val="0099AA"/>
                </a:solidFill>
                <a:latin typeface="+mn-lt"/>
                <a:ea typeface="+mn-ea"/>
                <a:cs typeface="+mn-cs"/>
              </a:defRPr>
            </a:lvl4pPr>
            <a:lvl5pPr marL="1143000" indent="-228600" algn="l" defTabSz="914400" rtl="0" eaLnBrk="1" latinLnBrk="0" hangingPunct="1">
              <a:lnSpc>
                <a:spcPct val="100000"/>
              </a:lnSpc>
              <a:spcBef>
                <a:spcPts val="1000"/>
              </a:spcBef>
              <a:buClr>
                <a:srgbClr val="F99D20"/>
              </a:buClr>
              <a:buFont typeface="Arial" panose="020B0604020202020204" pitchFamily="34" charset="0"/>
              <a:buChar char="•"/>
              <a:defRPr sz="1600" kern="1200">
                <a:solidFill>
                  <a:srgbClr val="0099AA"/>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sz="2000" b="1" dirty="0" smtClean="0"/>
              <a:t>SPRING OPPORTUNITIES</a:t>
            </a:r>
          </a:p>
          <a:p>
            <a:r>
              <a:rPr lang="en-US" sz="2000" dirty="0" smtClean="0"/>
              <a:t>Applications </a:t>
            </a:r>
            <a:r>
              <a:rPr lang="en-US" sz="2000" dirty="0"/>
              <a:t>Available October 1, 2020; Deadline February 1, 2021 </a:t>
            </a:r>
          </a:p>
          <a:p>
            <a:pPr lvl="1"/>
            <a:r>
              <a:rPr lang="en-US" sz="1800" dirty="0" smtClean="0">
                <a:solidFill>
                  <a:srgbClr val="2C343A"/>
                </a:solidFill>
              </a:rPr>
              <a:t>Children’s </a:t>
            </a:r>
            <a:r>
              <a:rPr lang="en-US" sz="1800" dirty="0">
                <a:solidFill>
                  <a:srgbClr val="2C343A"/>
                </a:solidFill>
              </a:rPr>
              <a:t>Home Foundation Fund, Family &amp; Children’s Services of Lebanon County Fund, The Kids Trust Fund, and the Perry County Community </a:t>
            </a:r>
            <a:r>
              <a:rPr lang="en-US" sz="1800" dirty="0" smtClean="0">
                <a:solidFill>
                  <a:srgbClr val="2C343A"/>
                </a:solidFill>
              </a:rPr>
              <a:t>Foundation</a:t>
            </a:r>
          </a:p>
          <a:p>
            <a:pPr lvl="1"/>
            <a:r>
              <a:rPr lang="en-US" sz="1800" dirty="0" smtClean="0">
                <a:solidFill>
                  <a:srgbClr val="2C343A"/>
                </a:solidFill>
              </a:rPr>
              <a:t>Applicants </a:t>
            </a:r>
            <a:r>
              <a:rPr lang="en-US" sz="1800" dirty="0">
                <a:solidFill>
                  <a:srgbClr val="2C343A"/>
                </a:solidFill>
              </a:rPr>
              <a:t>will be notified of their status on or before June 1, 2021 </a:t>
            </a:r>
            <a:endParaRPr lang="en-US" sz="1800" dirty="0" smtClean="0">
              <a:solidFill>
                <a:srgbClr val="2C343A"/>
              </a:solidFill>
            </a:endParaRPr>
          </a:p>
          <a:p>
            <a:pPr lvl="1"/>
            <a:r>
              <a:rPr lang="en-US" sz="1800" dirty="0" smtClean="0">
                <a:solidFill>
                  <a:srgbClr val="2C343A"/>
                </a:solidFill>
              </a:rPr>
              <a:t>Proposed </a:t>
            </a:r>
            <a:r>
              <a:rPr lang="en-US" sz="1800" dirty="0">
                <a:solidFill>
                  <a:srgbClr val="2C343A"/>
                </a:solidFill>
              </a:rPr>
              <a:t>projects may take place at any time between July 1, 2021-June 30, 2022 </a:t>
            </a:r>
            <a:endParaRPr lang="en-US" sz="3200" dirty="0"/>
          </a:p>
        </p:txBody>
      </p:sp>
    </p:spTree>
    <p:extLst>
      <p:ext uri="{BB962C8B-B14F-4D97-AF65-F5344CB8AC3E}">
        <p14:creationId xmlns:p14="http://schemas.microsoft.com/office/powerpoint/2010/main" val="3703821085"/>
      </p:ext>
    </p:extLst>
  </p:cSld>
  <p:clrMapOvr>
    <a:masterClrMapping/>
  </p:clrMapOvr>
  <p:transition>
    <p:cut/>
  </p:transition>
  <p:timing>
    <p:tnLst>
      <p:par>
        <p:cTn id="1" dur="indefinite" restart="never" nodeType="tmRoot"/>
      </p:par>
    </p:tnLst>
  </p:timing>
</p:sld>
</file>

<file path=ppt/theme/theme1.xml><?xml version="1.0" encoding="utf-8"?>
<a:theme xmlns:a="http://schemas.openxmlformats.org/drawingml/2006/main" name="Parcel">
  <a:themeElements>
    <a:clrScheme name="TFEC Standard">
      <a:dk1>
        <a:sysClr val="windowText" lastClr="000000"/>
      </a:dk1>
      <a:lt1>
        <a:sysClr val="window" lastClr="FFFFFF"/>
      </a:lt1>
      <a:dk2>
        <a:srgbClr val="44546A"/>
      </a:dk2>
      <a:lt2>
        <a:srgbClr val="E7E6E6"/>
      </a:lt2>
      <a:accent1>
        <a:srgbClr val="0099AA"/>
      </a:accent1>
      <a:accent2>
        <a:srgbClr val="F99D20"/>
      </a:accent2>
      <a:accent3>
        <a:srgbClr val="026666"/>
      </a:accent3>
      <a:accent4>
        <a:srgbClr val="FFC000"/>
      </a:accent4>
      <a:accent5>
        <a:srgbClr val="4472C4"/>
      </a:accent5>
      <a:accent6>
        <a:srgbClr val="70AD47"/>
      </a:accent6>
      <a:hlink>
        <a:srgbClr val="0563C1"/>
      </a:hlink>
      <a:folHlink>
        <a:srgbClr val="954F72"/>
      </a:folHlink>
    </a:clrScheme>
    <a:fontScheme name="TFEC Fonts">
      <a:majorFont>
        <a:latin typeface="Cabin"/>
        <a:ea typeface=""/>
        <a:cs typeface=""/>
      </a:majorFont>
      <a:minorFont>
        <a:latin typeface="Manuale"/>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22991</TotalTime>
  <Words>1621</Words>
  <Application>Microsoft Office PowerPoint</Application>
  <PresentationFormat>Widescreen</PresentationFormat>
  <Paragraphs>164</Paragraphs>
  <Slides>29</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5" baseType="lpstr">
      <vt:lpstr>Arial</vt:lpstr>
      <vt:lpstr>Cabin</vt:lpstr>
      <vt:lpstr>Calibri</vt:lpstr>
      <vt:lpstr>Manuale</vt:lpstr>
      <vt:lpstr>Parcel</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Kuntch</dc:creator>
  <cp:lastModifiedBy>Jennifer Strechay</cp:lastModifiedBy>
  <cp:revision>242</cp:revision>
  <cp:lastPrinted>2019-04-09T13:19:53Z</cp:lastPrinted>
  <dcterms:created xsi:type="dcterms:W3CDTF">2018-11-20T20:30:32Z</dcterms:created>
  <dcterms:modified xsi:type="dcterms:W3CDTF">2020-07-08T12:19:42Z</dcterms:modified>
</cp:coreProperties>
</file>